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3"/>
  </p:notesMasterIdLst>
  <p:sldIdLst>
    <p:sldId id="267" r:id="rId2"/>
    <p:sldId id="256" r:id="rId3"/>
    <p:sldId id="276" r:id="rId4"/>
    <p:sldId id="265" r:id="rId5"/>
    <p:sldId id="257" r:id="rId6"/>
    <p:sldId id="258" r:id="rId7"/>
    <p:sldId id="259" r:id="rId8"/>
    <p:sldId id="273" r:id="rId9"/>
    <p:sldId id="272" r:id="rId10"/>
    <p:sldId id="277" r:id="rId11"/>
    <p:sldId id="274" r:id="rId12"/>
    <p:sldId id="261" r:id="rId13"/>
    <p:sldId id="262" r:id="rId14"/>
    <p:sldId id="263" r:id="rId15"/>
    <p:sldId id="264" r:id="rId16"/>
    <p:sldId id="266" r:id="rId17"/>
    <p:sldId id="268" r:id="rId18"/>
    <p:sldId id="269" r:id="rId19"/>
    <p:sldId id="270" r:id="rId20"/>
    <p:sldId id="260" r:id="rId21"/>
    <p:sldId id="271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BBBCB-69CA-436E-8B05-7529D63F94C8}" type="datetimeFigureOut">
              <a:rPr lang="es-MX" smtClean="0"/>
              <a:t>25/10/2017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5E995-625B-43E1-AE69-8EE193ACED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118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5E995-625B-43E1-AE69-8EE193ACEDFF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5219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988840"/>
            <a:ext cx="7620000" cy="1143000"/>
          </a:xfrm>
        </p:spPr>
        <p:txBody>
          <a:bodyPr/>
          <a:lstStyle/>
          <a:p>
            <a:pPr algn="ctr"/>
            <a:r>
              <a:rPr lang="es-ES" sz="2400" dirty="0" smtClean="0">
                <a:solidFill>
                  <a:schemeClr val="bg1"/>
                </a:solidFill>
              </a:rPr>
              <a:t/>
            </a:r>
            <a:br>
              <a:rPr lang="es-ES" sz="2400" dirty="0" smtClean="0">
                <a:solidFill>
                  <a:schemeClr val="bg1"/>
                </a:solidFill>
              </a:rPr>
            </a:br>
            <a:r>
              <a:rPr lang="es-ES" sz="2400" dirty="0" smtClean="0">
                <a:solidFill>
                  <a:schemeClr val="bg1"/>
                </a:solidFill>
              </a:rPr>
              <a:t>¿</a:t>
            </a:r>
            <a:r>
              <a:rPr lang="es-ES" dirty="0" smtClean="0">
                <a:solidFill>
                  <a:schemeClr val="bg1"/>
                </a:solidFill>
              </a:rPr>
              <a:t>Que </a:t>
            </a:r>
            <a:r>
              <a:rPr lang="es-ES" dirty="0">
                <a:solidFill>
                  <a:schemeClr val="bg1"/>
                </a:solidFill>
              </a:rPr>
              <a:t>es </a:t>
            </a:r>
            <a:r>
              <a:rPr lang="es-ES" dirty="0" smtClean="0">
                <a:solidFill>
                  <a:schemeClr val="bg1"/>
                </a:solidFill>
              </a:rPr>
              <a:t>SIG?</a:t>
            </a:r>
            <a:br>
              <a:rPr lang="es-ES" dirty="0" smtClean="0">
                <a:solidFill>
                  <a:schemeClr val="bg1"/>
                </a:solidFill>
              </a:rPr>
            </a:b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4437112"/>
            <a:ext cx="7836024" cy="1080120"/>
          </a:xfrm>
        </p:spPr>
        <p:txBody>
          <a:bodyPr>
            <a:normAutofit fontScale="62500" lnSpcReduction="20000"/>
          </a:bodyPr>
          <a:lstStyle/>
          <a:p>
            <a:pPr marL="114300" indent="0">
              <a:buNone/>
            </a:pPr>
            <a:r>
              <a:rPr lang="es-ES" sz="3600" dirty="0" smtClean="0">
                <a:solidFill>
                  <a:schemeClr val="bg1"/>
                </a:solidFill>
              </a:rPr>
              <a:t>Parte 1</a:t>
            </a:r>
            <a:r>
              <a:rPr lang="es-ES" sz="3600" dirty="0">
                <a:solidFill>
                  <a:schemeClr val="bg1"/>
                </a:solidFill>
              </a:rPr>
              <a:t>: Fundamentos</a:t>
            </a:r>
          </a:p>
          <a:p>
            <a:pPr marL="114300" indent="0">
              <a:buNone/>
            </a:pPr>
            <a:endParaRPr lang="es-ES" sz="3600" dirty="0" smtClean="0">
              <a:solidFill>
                <a:schemeClr val="bg1"/>
              </a:solidFill>
            </a:endParaRPr>
          </a:p>
          <a:p>
            <a:pPr marL="114300" indent="0">
              <a:buNone/>
            </a:pPr>
            <a:r>
              <a:rPr lang="es-ES" sz="3600" dirty="0" smtClean="0">
                <a:solidFill>
                  <a:schemeClr val="bg1"/>
                </a:solidFill>
              </a:rPr>
              <a:t>Clase: </a:t>
            </a:r>
            <a:r>
              <a:rPr lang="es-ES" sz="3600" dirty="0" err="1" smtClean="0">
                <a:solidFill>
                  <a:schemeClr val="bg1"/>
                </a:solidFill>
              </a:rPr>
              <a:t>Sensoría</a:t>
            </a:r>
            <a:r>
              <a:rPr lang="es-ES" sz="3600" dirty="0" smtClean="0">
                <a:solidFill>
                  <a:schemeClr val="bg1"/>
                </a:solidFill>
              </a:rPr>
              <a:t> </a:t>
            </a:r>
            <a:r>
              <a:rPr lang="es-ES" sz="3600" dirty="0" smtClean="0">
                <a:solidFill>
                  <a:schemeClr val="bg1"/>
                </a:solidFill>
              </a:rPr>
              <a:t>Remota</a:t>
            </a:r>
          </a:p>
          <a:p>
            <a:pPr marL="114300" indent="0">
              <a:buNone/>
            </a:pP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8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864096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>
                    <a:lumMod val="95000"/>
                  </a:schemeClr>
                </a:solidFill>
              </a:rPr>
              <a:t>¿Que es SIG?</a:t>
            </a:r>
            <a:endParaRPr lang="es-E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39552" y="1196752"/>
            <a:ext cx="777686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Sistemas de Información Geográfica</a:t>
            </a: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 Existen diferentes formas de definirlo</a:t>
            </a:r>
            <a:r>
              <a:rPr lang="es-ES" sz="2000" dirty="0">
                <a:solidFill>
                  <a:schemeClr val="bg1">
                    <a:lumMod val="95000"/>
                  </a:schemeClr>
                </a:solidFill>
              </a:rPr>
              <a:t>:</a:t>
            </a:r>
            <a:endParaRPr lang="es-E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es-E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Por componentes (hardware y datos),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Funciones (consulta de datos espaciales) 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>
                    <a:lumMod val="95000"/>
                  </a:schemeClr>
                </a:solidFill>
              </a:rPr>
              <a:t>C</a:t>
            </a: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omo una rama de tecnologías de información. </a:t>
            </a:r>
          </a:p>
          <a:p>
            <a:endParaRPr lang="es-ES" sz="20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s-E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429000"/>
            <a:ext cx="2880320" cy="2400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98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864096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>
                    <a:lumMod val="95000"/>
                  </a:schemeClr>
                </a:solidFill>
              </a:rPr>
              <a:t>¿Que es SIG?</a:t>
            </a:r>
            <a:endParaRPr lang="es-E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39552" y="1196752"/>
            <a:ext cx="777686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s-E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01008"/>
            <a:ext cx="2880320" cy="2400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539552" y="1165974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Definición Funcional</a:t>
            </a: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 Una colección de hardware y software usado para: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Capturar,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>
                    <a:lumMod val="95000"/>
                  </a:schemeClr>
                </a:solidFill>
              </a:rPr>
              <a:t>G</a:t>
            </a: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uardar,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>
                    <a:lumMod val="95000"/>
                  </a:schemeClr>
                </a:solidFill>
              </a:rPr>
              <a:t>A</a:t>
            </a: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nalizar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>
                    <a:lumMod val="95000"/>
                  </a:schemeClr>
                </a:solidFill>
              </a:rPr>
              <a:t>D</a:t>
            </a:r>
            <a:r>
              <a:rPr lang="es-ES" sz="2000" dirty="0" smtClean="0">
                <a:solidFill>
                  <a:schemeClr val="bg1">
                    <a:lumMod val="95000"/>
                  </a:schemeClr>
                </a:solidFill>
              </a:rPr>
              <a:t>esplegar elementos e información geográfica. </a:t>
            </a:r>
            <a:endParaRPr lang="es-ES" sz="2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67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¿Que </a:t>
            </a:r>
            <a:r>
              <a:rPr lang="es-ES" sz="3200" dirty="0">
                <a:solidFill>
                  <a:schemeClr val="bg1"/>
                </a:solidFill>
              </a:rPr>
              <a:t>es SIG?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2735"/>
            <a:ext cx="7859216" cy="480060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Por sus componentes o elementos: hardware, software, datos, aplicaciones y </a:t>
            </a:r>
            <a:r>
              <a:rPr lang="es-ES" dirty="0" smtClean="0">
                <a:solidFill>
                  <a:schemeClr val="bg1"/>
                </a:solidFill>
              </a:rPr>
              <a:t>personas (redes*). 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Los </a:t>
            </a:r>
            <a:r>
              <a:rPr lang="es-ES" dirty="0">
                <a:solidFill>
                  <a:schemeClr val="bg1"/>
                </a:solidFill>
              </a:rPr>
              <a:t>últimos tres elementos son muchas veces tomados por sentado, sin embargo constituyen gran parte del costo del sistema (desarrollo de bases de datos y análisis).</a:t>
            </a:r>
          </a:p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45024"/>
            <a:ext cx="3024336" cy="2268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14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22114"/>
          </a:xfrm>
        </p:spPr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¿Que </a:t>
            </a:r>
            <a:r>
              <a:rPr lang="es-ES" sz="3200" dirty="0">
                <a:solidFill>
                  <a:schemeClr val="bg1"/>
                </a:solidFill>
              </a:rPr>
              <a:t>es SIG?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124744"/>
            <a:ext cx="7704856" cy="1944216"/>
          </a:xfrm>
        </p:spPr>
        <p:txBody>
          <a:bodyPr>
            <a:normAutofit/>
          </a:bodyPr>
          <a:lstStyle/>
          <a:p>
            <a:r>
              <a:rPr lang="es-ES" sz="2000" dirty="0" smtClean="0">
                <a:solidFill>
                  <a:schemeClr val="bg1"/>
                </a:solidFill>
              </a:rPr>
              <a:t>Definición Taxonómica: Los SIG son aplicaciones digitales que trabajan con información espacial.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836314"/>
              </p:ext>
            </p:extLst>
          </p:nvPr>
        </p:nvGraphicFramePr>
        <p:xfrm>
          <a:off x="179512" y="2060848"/>
          <a:ext cx="8280921" cy="4248472"/>
        </p:xfrm>
        <a:graphic>
          <a:graphicData uri="http://schemas.openxmlformats.org/drawingml/2006/table">
            <a:tbl>
              <a:tblPr firstRow="1" firstCol="1" bandRow="1"/>
              <a:tblGrid>
                <a:gridCol w="1336199"/>
                <a:gridCol w="1125220"/>
                <a:gridCol w="1248292"/>
                <a:gridCol w="1406525"/>
                <a:gridCol w="1054895"/>
                <a:gridCol w="1054895"/>
                <a:gridCol w="1054895"/>
              </a:tblGrid>
              <a:tr h="566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Dibujo Cartográfico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Digitalización Mapas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err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Sist</a:t>
                      </a:r>
                      <a:r>
                        <a:rPr lang="es-ES" sz="14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Manejo de Base de Datos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Análisis de Mapas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Proceso de Imágenes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Sistema Estadístico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Atlas Electrónico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2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Dibujo </a:t>
                      </a:r>
                      <a:r>
                        <a:rPr lang="es-ES" sz="14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Asistido por Computadora (CAD)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Manejo de Instalaciones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Mapeo Automatizado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2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SIG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Análisis Geográfico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04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¿Cual es la importancia de los SIG?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7632848" cy="48006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Casi todo lo que sucede…sucede en algún lugar. Los SIG nos ayudan a capturar y mapear donde suceden las cosas en la superficie terrestre.</a:t>
            </a:r>
            <a:endParaRPr lang="es-ES" dirty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Por qué nos interesa saber dónde suceden las cosas? Cuáles son los tipos de problemas que se pueden resolver? (Salud, Manejo de recursos naturales, transportación, etc.)</a:t>
            </a:r>
          </a:p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88" y="3662331"/>
            <a:ext cx="3643024" cy="286167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3444972"/>
            <a:ext cx="4373377" cy="329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3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¿Cual son algunas de las aplicaciones del </a:t>
            </a:r>
            <a:r>
              <a:rPr lang="es-ES" sz="3200" dirty="0">
                <a:solidFill>
                  <a:schemeClr val="bg1"/>
                </a:solidFill>
              </a:rPr>
              <a:t>SIG?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2373" y="1412776"/>
            <a:ext cx="4253643" cy="4800600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Mediante el uso de una coleccione especifica de herramientas de análisis, los SIG son utilizados para generar ciencia y resolver problemas prácticos.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Algunas de las aplicaciones de problemas cotidianos y comunes (no aptos para biólogos):</a:t>
            </a:r>
          </a:p>
          <a:p>
            <a:endParaRPr lang="es-ES" dirty="0" smtClean="0">
              <a:solidFill>
                <a:schemeClr val="bg1"/>
              </a:solidFill>
            </a:endParaRPr>
          </a:p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-Transportación (planificación y navegación)</a:t>
            </a:r>
          </a:p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-Comercio (planeación de ubicación, rutas de acceso)</a:t>
            </a:r>
          </a:p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-Minería - Industria </a:t>
            </a:r>
          </a:p>
          <a:p>
            <a:pPr>
              <a:buFontTx/>
              <a:buChar char="-"/>
            </a:pPr>
            <a:endParaRPr lang="es-ES" dirty="0" smtClean="0">
              <a:solidFill>
                <a:schemeClr val="bg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55063" y="2843399"/>
            <a:ext cx="3450298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9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rgbClr val="FFFFFF"/>
                </a:solidFill>
              </a:rPr>
              <a:t>¿Cual </a:t>
            </a:r>
            <a:r>
              <a:rPr lang="es-ES" sz="3200" dirty="0">
                <a:solidFill>
                  <a:srgbClr val="FFFFFF"/>
                </a:solidFill>
              </a:rPr>
              <a:t>es la importancia de los SIG?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800600"/>
          </a:xfrm>
        </p:spPr>
        <p:txBody>
          <a:bodyPr/>
          <a:lstStyle/>
          <a:p>
            <a:pPr marL="114300" indent="0">
              <a:buNone/>
            </a:pPr>
            <a:r>
              <a:rPr lang="es-MX" sz="2000" dirty="0" smtClean="0">
                <a:solidFill>
                  <a:schemeClr val="bg1"/>
                </a:solidFill>
              </a:rPr>
              <a:t>Aplicaciones en materia de mapeo de objetos (apto para biólogos y otras carreras… afines):</a:t>
            </a:r>
          </a:p>
          <a:p>
            <a:pPr marL="114300" indent="0">
              <a:buNone/>
            </a:pPr>
            <a:endParaRPr lang="es-MX" sz="2000" dirty="0" smtClean="0">
              <a:solidFill>
                <a:schemeClr val="bg1"/>
              </a:solidFill>
            </a:endParaRPr>
          </a:p>
          <a:p>
            <a:r>
              <a:rPr lang="es-MX" sz="2000" dirty="0" smtClean="0">
                <a:solidFill>
                  <a:schemeClr val="bg1"/>
                </a:solidFill>
              </a:rPr>
              <a:t>Inventarios de recursos naturales (ej. vegetación y suelos).</a:t>
            </a:r>
          </a:p>
          <a:p>
            <a:endParaRPr lang="es-MX" sz="2000" dirty="0" smtClean="0">
              <a:solidFill>
                <a:schemeClr val="bg1"/>
              </a:solidFill>
            </a:endParaRPr>
          </a:p>
          <a:p>
            <a:r>
              <a:rPr lang="es-MX" sz="2000" dirty="0" smtClean="0">
                <a:solidFill>
                  <a:schemeClr val="bg1"/>
                </a:solidFill>
              </a:rPr>
              <a:t>Inventario de formación geológica y/o climatología.</a:t>
            </a:r>
          </a:p>
          <a:p>
            <a:endParaRPr lang="es-MX" sz="2000" dirty="0" smtClean="0">
              <a:solidFill>
                <a:schemeClr val="bg1"/>
              </a:solidFill>
            </a:endParaRPr>
          </a:p>
          <a:p>
            <a:r>
              <a:rPr lang="es-MX" sz="2000" dirty="0" smtClean="0">
                <a:solidFill>
                  <a:schemeClr val="bg1"/>
                </a:solidFill>
              </a:rPr>
              <a:t>Mapeo de población y vivienda (de nuevo un censo e inventario).</a:t>
            </a:r>
          </a:p>
          <a:p>
            <a:endParaRPr lang="es-MX" dirty="0" smtClean="0"/>
          </a:p>
          <a:p>
            <a:endParaRPr lang="es-MX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18312"/>
            <a:ext cx="3791235" cy="536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6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rgbClr val="FFFFFF"/>
                </a:solidFill>
              </a:rPr>
              <a:t>¿Cual </a:t>
            </a:r>
            <a:r>
              <a:rPr lang="es-ES" sz="3200" dirty="0">
                <a:solidFill>
                  <a:srgbClr val="FFFFFF"/>
                </a:solidFill>
              </a:rPr>
              <a:t>es la importancia de los SIG?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3250704" cy="4800600"/>
          </a:xfrm>
        </p:spPr>
        <p:txBody>
          <a:bodyPr>
            <a:normAutofit lnSpcReduction="10000"/>
          </a:bodyPr>
          <a:lstStyle/>
          <a:p>
            <a:pPr>
              <a:buClr>
                <a:srgbClr val="A9A57C"/>
              </a:buClr>
            </a:pPr>
            <a:r>
              <a:rPr lang="es-MX" sz="2000" dirty="0">
                <a:solidFill>
                  <a:srgbClr val="FFFFFF"/>
                </a:solidFill>
              </a:rPr>
              <a:t>Los SIG pueden manejar dos tipos de información (dos tipos de modelo) en lo referente al despliegue y análisis.</a:t>
            </a:r>
          </a:p>
          <a:p>
            <a:endParaRPr lang="es-MX" sz="20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 smtClean="0">
                <a:solidFill>
                  <a:schemeClr val="bg1"/>
                </a:solidFill>
              </a:rPr>
              <a:t>Aplicaciones en medición de atributos por análisis vectorial:</a:t>
            </a:r>
          </a:p>
          <a:p>
            <a:pPr>
              <a:buFont typeface="Wingdings" panose="05000000000000000000" pitchFamily="2" charset="2"/>
              <a:buChar char="ü"/>
            </a:pPr>
            <a:endParaRPr lang="es-MX" sz="20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 smtClean="0">
                <a:solidFill>
                  <a:schemeClr val="bg1"/>
                </a:solidFill>
              </a:rPr>
              <a:t>Una de ellas es la información vectorial, para la cual vemos un ejemplo en el mapa geológico.</a:t>
            </a:r>
            <a:endParaRPr lang="es-MX" sz="20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1196752"/>
            <a:ext cx="3888432" cy="549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0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rgbClr val="FFFFFF"/>
                </a:solidFill>
              </a:rPr>
              <a:t>¿Cual </a:t>
            </a:r>
            <a:r>
              <a:rPr lang="es-ES" sz="3200" dirty="0">
                <a:solidFill>
                  <a:srgbClr val="FFFFFF"/>
                </a:solidFill>
              </a:rPr>
              <a:t>es la importancia de los SIG?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3250704" cy="48006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MX" sz="2000" dirty="0" smtClean="0">
                <a:solidFill>
                  <a:schemeClr val="bg1"/>
                </a:solidFill>
              </a:rPr>
              <a:t>Aplicaciones en medición de atributos por imágenes o modelos continuos:</a:t>
            </a:r>
            <a:endParaRPr lang="es-MX" sz="20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MX" sz="20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 smtClean="0">
                <a:solidFill>
                  <a:schemeClr val="bg1"/>
                </a:solidFill>
              </a:rPr>
              <a:t>Percepción remota</a:t>
            </a:r>
            <a:r>
              <a:rPr lang="es-MX" sz="20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>
                <a:solidFill>
                  <a:schemeClr val="bg1"/>
                </a:solidFill>
              </a:rPr>
              <a:t>A</a:t>
            </a:r>
            <a:r>
              <a:rPr lang="es-MX" sz="2000" dirty="0" smtClean="0">
                <a:solidFill>
                  <a:schemeClr val="bg1"/>
                </a:solidFill>
              </a:rPr>
              <a:t>nálisis espectral de la vegetación y su distribución en el paisaje, o bien</a:t>
            </a:r>
            <a:r>
              <a:rPr lang="es-MX" sz="20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>
                <a:solidFill>
                  <a:schemeClr val="bg1"/>
                </a:solidFill>
              </a:rPr>
              <a:t>A</a:t>
            </a:r>
            <a:r>
              <a:rPr lang="es-MX" sz="2000" dirty="0" smtClean="0">
                <a:solidFill>
                  <a:schemeClr val="bg1"/>
                </a:solidFill>
              </a:rPr>
              <a:t>nálisis espectral de componentes geológicos y su distribución espacial)</a:t>
            </a:r>
          </a:p>
          <a:p>
            <a:pPr>
              <a:buFont typeface="Wingdings" panose="05000000000000000000" pitchFamily="2" charset="2"/>
              <a:buChar char="ü"/>
            </a:pPr>
            <a:endParaRPr lang="es-MX" sz="20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 smtClean="0">
                <a:solidFill>
                  <a:schemeClr val="bg1"/>
                </a:solidFill>
              </a:rPr>
              <a:t>Modelos del paisaje o del terreno (ej. modelos de elevación digital)</a:t>
            </a:r>
            <a:endParaRPr lang="es-MX" sz="2000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124744"/>
            <a:ext cx="4032448" cy="570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139952" y="1052736"/>
            <a:ext cx="4248472" cy="55446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rgbClr val="FFFFFF"/>
                </a:solidFill>
              </a:rPr>
              <a:t>¿Cual </a:t>
            </a:r>
            <a:r>
              <a:rPr lang="es-ES" sz="3200" dirty="0">
                <a:solidFill>
                  <a:srgbClr val="FFFFFF"/>
                </a:solidFill>
              </a:rPr>
              <a:t>es la importancia de los SIG?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3250704" cy="4800600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¿</a:t>
            </a:r>
            <a:r>
              <a:rPr lang="es-MX" dirty="0" smtClean="0">
                <a:solidFill>
                  <a:schemeClr val="bg1"/>
                </a:solidFill>
              </a:rPr>
              <a:t>Generación de nuevo conocimiento?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Mapas de uso de suelo…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Productividad en la vegetación…</a:t>
            </a:r>
          </a:p>
          <a:p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>
                <a:solidFill>
                  <a:schemeClr val="bg1"/>
                </a:solidFill>
              </a:rPr>
              <a:t>I</a:t>
            </a:r>
            <a:r>
              <a:rPr lang="es-MX" dirty="0" smtClean="0">
                <a:solidFill>
                  <a:schemeClr val="bg1"/>
                </a:solidFill>
              </a:rPr>
              <a:t>mportante en las ciencias de la biología y la ecología. </a:t>
            </a:r>
            <a:endParaRPr lang="es-MX" dirty="0">
              <a:solidFill>
                <a:schemeClr val="bg1"/>
              </a:solidFill>
            </a:endParaRPr>
          </a:p>
          <a:p>
            <a:endParaRPr lang="es-MX" dirty="0" smtClean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971" y="1340767"/>
            <a:ext cx="4205454" cy="457991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103634" y="6584712"/>
            <a:ext cx="28373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solidFill>
                  <a:schemeClr val="bg1"/>
                </a:solidFill>
              </a:rPr>
              <a:t>Méndez y Romo et al. 2016</a:t>
            </a:r>
            <a:endParaRPr lang="es-MX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18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Evolución de  los SIG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El concepto actual de SIG y su forma de uso tiene sus comienzos en los 60`s (geólogos, arquitectos de paisaje y geógrafos).</a:t>
            </a:r>
          </a:p>
          <a:p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El primer SIG reconocido es denominado CGIS (</a:t>
            </a:r>
            <a:r>
              <a:rPr lang="es-ES" dirty="0" err="1" smtClean="0">
                <a:solidFill>
                  <a:schemeClr val="bg1"/>
                </a:solidFill>
              </a:rPr>
              <a:t>Canada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Goegraphic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Informacion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System</a:t>
            </a:r>
            <a:r>
              <a:rPr lang="es-ES" dirty="0" smtClean="0">
                <a:solidFill>
                  <a:schemeClr val="bg1"/>
                </a:solidFill>
              </a:rPr>
              <a:t>) desarrollado por Roger </a:t>
            </a:r>
            <a:r>
              <a:rPr lang="es-ES" dirty="0" err="1" smtClean="0">
                <a:solidFill>
                  <a:schemeClr val="bg1"/>
                </a:solidFill>
              </a:rPr>
              <a:t>Tomlinson</a:t>
            </a:r>
            <a:r>
              <a:rPr lang="es-ES" dirty="0" smtClean="0">
                <a:solidFill>
                  <a:schemeClr val="bg1"/>
                </a:solidFill>
              </a:rPr>
              <a:t> entre 1964 y 1971.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Rápido desarrollo in Informática y procesamiento de datos = rápido desarrollo de los SIG.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88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Tendencias Actuales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7776864" cy="4800600"/>
          </a:xfrm>
        </p:spPr>
        <p:txBody>
          <a:bodyPr/>
          <a:lstStyle/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Incremento en potencial de procesamiento y de servicios web =</a:t>
            </a:r>
          </a:p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1) desarrollo de aplicaciones de SIG para sitios web (</a:t>
            </a:r>
            <a:r>
              <a:rPr lang="es-ES" dirty="0" err="1" smtClean="0">
                <a:solidFill>
                  <a:schemeClr val="bg1"/>
                </a:solidFill>
              </a:rPr>
              <a:t>eg</a:t>
            </a:r>
            <a:r>
              <a:rPr lang="es-ES" dirty="0" smtClean="0">
                <a:solidFill>
                  <a:schemeClr val="bg1"/>
                </a:solidFill>
              </a:rPr>
              <a:t>. </a:t>
            </a:r>
            <a:r>
              <a:rPr lang="es-ES" dirty="0">
                <a:solidFill>
                  <a:schemeClr val="bg1"/>
                </a:solidFill>
              </a:rPr>
              <a:t>G</a:t>
            </a:r>
            <a:r>
              <a:rPr lang="es-ES" dirty="0" smtClean="0">
                <a:solidFill>
                  <a:schemeClr val="bg1"/>
                </a:solidFill>
              </a:rPr>
              <a:t>oogle </a:t>
            </a:r>
            <a:r>
              <a:rPr lang="es-ES" dirty="0" err="1" smtClean="0">
                <a:solidFill>
                  <a:schemeClr val="bg1"/>
                </a:solidFill>
              </a:rPr>
              <a:t>maps</a:t>
            </a:r>
            <a:r>
              <a:rPr lang="es-ES" dirty="0" smtClean="0">
                <a:solidFill>
                  <a:schemeClr val="bg1"/>
                </a:solidFill>
              </a:rPr>
              <a:t>, </a:t>
            </a:r>
            <a:r>
              <a:rPr lang="es-ES" dirty="0" err="1" smtClean="0">
                <a:solidFill>
                  <a:schemeClr val="bg1"/>
                </a:solidFill>
              </a:rPr>
              <a:t>Yahoo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maps</a:t>
            </a:r>
            <a:r>
              <a:rPr lang="es-ES" dirty="0" smtClean="0">
                <a:solidFill>
                  <a:schemeClr val="bg1"/>
                </a:solidFill>
              </a:rPr>
              <a:t>) </a:t>
            </a:r>
          </a:p>
          <a:p>
            <a:pPr marL="114300" indent="0">
              <a:buNone/>
            </a:pPr>
            <a:endParaRPr lang="es-ES" dirty="0" smtClean="0">
              <a:solidFill>
                <a:schemeClr val="bg1"/>
              </a:solidFill>
            </a:endParaRPr>
          </a:p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2) desarrollo de aplicaciones móviles (</a:t>
            </a:r>
            <a:r>
              <a:rPr lang="es-ES" dirty="0" err="1" smtClean="0">
                <a:solidFill>
                  <a:schemeClr val="bg1"/>
                </a:solidFill>
              </a:rPr>
              <a:t>eg</a:t>
            </a:r>
            <a:r>
              <a:rPr lang="es-ES" dirty="0" smtClean="0">
                <a:solidFill>
                  <a:schemeClr val="bg1"/>
                </a:solidFill>
              </a:rPr>
              <a:t>. GPS con mapas precargados, aplicaciones móviles para obtener direcciones)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669060"/>
            <a:ext cx="4910279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4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Tendencias Actuales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7931224" cy="4800600"/>
          </a:xfrm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Bloom de desarrollo de software.</a:t>
            </a:r>
          </a:p>
          <a:p>
            <a:r>
              <a:rPr lang="es-ES" dirty="0" err="1" smtClean="0">
                <a:solidFill>
                  <a:schemeClr val="bg1"/>
                </a:solidFill>
              </a:rPr>
              <a:t>Environmental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Systems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Research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Institute</a:t>
            </a:r>
            <a:r>
              <a:rPr lang="es-ES" dirty="0" smtClean="0">
                <a:solidFill>
                  <a:schemeClr val="bg1"/>
                </a:solidFill>
              </a:rPr>
              <a:t> (ESRI)</a:t>
            </a:r>
            <a:r>
              <a:rPr lang="es-ES" dirty="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s-ES" dirty="0" err="1" smtClean="0">
                <a:solidFill>
                  <a:schemeClr val="bg1"/>
                </a:solidFill>
                <a:sym typeface="Wingdings" pitchFamily="2" charset="2"/>
              </a:rPr>
              <a:t>ArcGIS</a:t>
            </a:r>
            <a:r>
              <a:rPr lang="es-ES" dirty="0" smtClean="0">
                <a:solidFill>
                  <a:schemeClr val="bg1"/>
                </a:solidFill>
                <a:sym typeface="Wingdings" pitchFamily="2" charset="2"/>
              </a:rPr>
              <a:t>.</a:t>
            </a:r>
          </a:p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  <a:sym typeface="Wingdings" pitchFamily="2" charset="2"/>
              </a:rPr>
              <a:t>- Producción de aplicaciones para múltiples plataformas.</a:t>
            </a:r>
          </a:p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  <a:sym typeface="Wingdings" pitchFamily="2" charset="2"/>
              </a:rPr>
              <a:t>- Para equipos de escritorio: </a:t>
            </a:r>
            <a:r>
              <a:rPr lang="es-ES" dirty="0" err="1" smtClean="0">
                <a:solidFill>
                  <a:schemeClr val="bg1"/>
                </a:solidFill>
                <a:sym typeface="Wingdings" pitchFamily="2" charset="2"/>
              </a:rPr>
              <a:t>ArcView</a:t>
            </a:r>
            <a:r>
              <a:rPr lang="es-ES" dirty="0" smtClean="0">
                <a:solidFill>
                  <a:schemeClr val="bg1"/>
                </a:solidFill>
                <a:sym typeface="Wingdings" pitchFamily="2" charset="2"/>
              </a:rPr>
              <a:t>,  </a:t>
            </a:r>
            <a:r>
              <a:rPr lang="es-ES" dirty="0" err="1" smtClean="0">
                <a:solidFill>
                  <a:schemeClr val="bg1"/>
                </a:solidFill>
                <a:sym typeface="Wingdings" pitchFamily="2" charset="2"/>
              </a:rPr>
              <a:t>ArcInfo</a:t>
            </a:r>
            <a:r>
              <a:rPr lang="es-ES" dirty="0" smtClean="0">
                <a:solidFill>
                  <a:schemeClr val="bg1"/>
                </a:solidFill>
                <a:sym typeface="Wingdings" pitchFamily="2" charset="2"/>
              </a:rPr>
              <a:t> Editor, </a:t>
            </a:r>
            <a:r>
              <a:rPr lang="es-ES" dirty="0" err="1" smtClean="0">
                <a:solidFill>
                  <a:schemeClr val="bg1"/>
                </a:solidFill>
                <a:sym typeface="Wingdings" pitchFamily="2" charset="2"/>
              </a:rPr>
              <a:t>ArcInfo</a:t>
            </a:r>
            <a:r>
              <a:rPr lang="es-ES" dirty="0" smtClean="0">
                <a:solidFill>
                  <a:schemeClr val="bg1"/>
                </a:solidFill>
                <a:sym typeface="Wingdings" pitchFamily="2" charset="2"/>
              </a:rPr>
              <a:t> Profesional.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024573"/>
              </p:ext>
            </p:extLst>
          </p:nvPr>
        </p:nvGraphicFramePr>
        <p:xfrm>
          <a:off x="683568" y="3245253"/>
          <a:ext cx="6985000" cy="3577590"/>
        </p:xfrm>
        <a:graphic>
          <a:graphicData uri="http://schemas.openxmlformats.org/drawingml/2006/table">
            <a:tbl>
              <a:tblPr/>
              <a:tblGrid>
                <a:gridCol w="2044700"/>
                <a:gridCol w="1333500"/>
                <a:gridCol w="1485900"/>
                <a:gridCol w="2120900"/>
              </a:tblGrid>
              <a:tr h="231775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ArcView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ArcInfo Edito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ArcInfo Profesional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Acceso a datos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Mapeo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Personalización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Consulta espacial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80">
                <a:tc>
                  <a:txBody>
                    <a:bodyPr/>
                    <a:lstStyle/>
                    <a:p>
                      <a:pPr fontAlgn="b">
                        <a:lnSpc>
                          <a:spcPts val="164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Edición simple de elementos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4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4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4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05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Edición avanzada de capas de información y bases de datos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660">
                <a:tc>
                  <a:txBody>
                    <a:bodyPr/>
                    <a:lstStyle/>
                    <a:p>
                      <a:pPr fontAlgn="b">
                        <a:lnSpc>
                          <a:spcPts val="158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Geoprocesamiento avanzado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8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8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8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fontAlgn="b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Conversión de información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Workstation (programación de tareas)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s-ES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X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4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Ciencia de la Información Geográfica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Los SIG son herramientas para el uso de información geográfica sin embargo estos se desarrollan bajo premisas de ciencias de la información geográfica.</a:t>
            </a:r>
          </a:p>
          <a:p>
            <a:endParaRPr lang="es-ES" dirty="0" smtClean="0">
              <a:solidFill>
                <a:schemeClr val="bg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  <a:p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Definición: El uso científico y el estudio de métodos y herramientas para capturar, almacenar, distribuir, analizar, desplegar y explotar la información geográfica.</a:t>
            </a:r>
          </a:p>
        </p:txBody>
      </p:sp>
    </p:spTree>
    <p:extLst>
      <p:ext uri="{BB962C8B-B14F-4D97-AF65-F5344CB8AC3E}">
        <p14:creationId xmlns:p14="http://schemas.microsoft.com/office/powerpoint/2010/main" val="254711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El concepto de espacial: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9632" y="1446536"/>
            <a:ext cx="7966784" cy="48006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Tres dimensiones lineales y una cuarta dimensión sin una barrera definida en nuestro dominio  (espacio-tiempo)</a:t>
            </a:r>
            <a:r>
              <a:rPr lang="es-ES" dirty="0">
                <a:solidFill>
                  <a:schemeClr val="bg1"/>
                </a:solidFill>
                <a:sym typeface="Wingdings" panose="05000000000000000000" pitchFamily="2" charset="2"/>
              </a:rPr>
              <a:t>.</a:t>
            </a:r>
            <a:r>
              <a:rPr lang="es-ES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</a:p>
          <a:p>
            <a:endParaRPr lang="es-ES" dirty="0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es-ES" dirty="0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s-ES" dirty="0">
                <a:solidFill>
                  <a:schemeClr val="bg1"/>
                </a:solidFill>
                <a:sym typeface="Wingdings" panose="05000000000000000000" pitchFamily="2" charset="2"/>
              </a:rPr>
              <a:t>E</a:t>
            </a:r>
            <a:r>
              <a:rPr lang="es-ES" dirty="0" smtClean="0">
                <a:solidFill>
                  <a:schemeClr val="bg1"/>
                </a:solidFill>
                <a:sym typeface="Wingdings" panose="05000000000000000000" pitchFamily="2" charset="2"/>
              </a:rPr>
              <a:t>s fundamental tener la noción del concepto para entender que todo pasa en un lugar y en un tiempo.</a:t>
            </a:r>
          </a:p>
          <a:p>
            <a:endParaRPr lang="es-ES" dirty="0" smtClean="0">
              <a:solidFill>
                <a:schemeClr val="bg1"/>
              </a:solidFill>
            </a:endParaRPr>
          </a:p>
          <a:p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Los SIG usan el concepto de espacio y el concepto de tiempo en cualquier lugar, no solo en la tierra o en su superficie.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7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smtClean="0">
                <a:solidFill>
                  <a:schemeClr val="bg1"/>
                </a:solidFill>
              </a:rPr>
              <a:t>Valor Científico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8006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Los SIG nos ayudan a saber cómo funciona el mundo y n solamente como se ve. Esto son ayuda a predecir escenarios.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endParaRPr lang="es-ES" dirty="0" smtClean="0">
              <a:solidFill>
                <a:schemeClr val="bg1"/>
              </a:solidFill>
            </a:endParaRPr>
          </a:p>
          <a:p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Mediante el uso de SIG nosotros podemos combinar el saber científico con información específica de cada lugar, de tal manera que constituye una gran herramienta para manejo de recursos.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684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smtClean="0">
                <a:solidFill>
                  <a:schemeClr val="bg1"/>
                </a:solidFill>
              </a:rPr>
              <a:t>Facilitando nuestra vida…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800600"/>
          </a:xfrm>
        </p:spPr>
        <p:txBody>
          <a:bodyPr/>
          <a:lstStyle/>
          <a:p>
            <a:pPr marL="114300" indent="0">
              <a:buNone/>
            </a:pPr>
            <a:r>
              <a:rPr lang="es-ES" dirty="0">
                <a:solidFill>
                  <a:schemeClr val="bg1"/>
                </a:solidFill>
              </a:rPr>
              <a:t>A</a:t>
            </a:r>
            <a:r>
              <a:rPr lang="es-ES" dirty="0" smtClean="0">
                <a:solidFill>
                  <a:schemeClr val="bg1"/>
                </a:solidFill>
              </a:rPr>
              <a:t>lgunos ejemplos de la vida cotidiana: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Planeación de rutas usando vialidades (tiempo real)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Ubicación de negocios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pPr marL="11430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Más apegado a su corazón?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Manejo de recursos naturales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Modelación de hábitat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Modelación de preferencias de hábitat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Diseño de Parques nacionales y ANP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20888"/>
            <a:ext cx="3012182" cy="2256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70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smtClean="0">
                <a:solidFill>
                  <a:schemeClr val="bg1"/>
                </a:solidFill>
              </a:rPr>
              <a:t>SIG e Industria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2620888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Software (desarrollo): ESRI, LEICA, ENVI, etc.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Datos: Desarrollo de bases de datos y captura de información de toda índole.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Servicios: ubicación, planeación, modelación, proyección, etc.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94" y="4221088"/>
            <a:ext cx="4723611" cy="230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794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smtClean="0">
                <a:solidFill>
                  <a:schemeClr val="bg1"/>
                </a:solidFill>
              </a:rPr>
              <a:t>Tener en cuenta cuando se usan los SIG: 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80060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Bases para diferencia problemas espaciales</a:t>
            </a:r>
            <a:r>
              <a:rPr lang="es-ES" dirty="0" smtClean="0">
                <a:solidFill>
                  <a:schemeClr val="bg1"/>
                </a:solidFill>
              </a:rPr>
              <a:t>: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pPr marL="114300" indent="0">
              <a:buNone/>
            </a:pPr>
            <a:r>
              <a:rPr lang="es-ES" dirty="0">
                <a:solidFill>
                  <a:schemeClr val="bg1"/>
                </a:solidFill>
              </a:rPr>
              <a:t>-Escala: local, regional, global</a:t>
            </a:r>
            <a:r>
              <a:rPr lang="es-ES" dirty="0" smtClean="0">
                <a:solidFill>
                  <a:schemeClr val="bg1"/>
                </a:solidFill>
              </a:rPr>
              <a:t>.</a:t>
            </a:r>
          </a:p>
          <a:p>
            <a:pPr marL="114300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114300" indent="0">
              <a:buNone/>
            </a:pPr>
            <a:r>
              <a:rPr lang="es-ES" dirty="0">
                <a:solidFill>
                  <a:schemeClr val="bg1"/>
                </a:solidFill>
              </a:rPr>
              <a:t>-Propósito: ej. divisiones políticas vs distribución de </a:t>
            </a:r>
            <a:r>
              <a:rPr lang="es-ES" dirty="0" smtClean="0">
                <a:solidFill>
                  <a:schemeClr val="bg1"/>
                </a:solidFill>
              </a:rPr>
              <a:t>especies.</a:t>
            </a:r>
          </a:p>
          <a:p>
            <a:pPr marL="114300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114300" indent="0">
              <a:buNone/>
            </a:pPr>
            <a:r>
              <a:rPr lang="es-ES" dirty="0">
                <a:solidFill>
                  <a:schemeClr val="bg1"/>
                </a:solidFill>
              </a:rPr>
              <a:t>-Tiempo en el que suceden o sucederán: planeación de tala de bosques,  redistribución e placas tectónicas, </a:t>
            </a:r>
            <a:r>
              <a:rPr lang="es-ES" dirty="0" smtClean="0">
                <a:solidFill>
                  <a:schemeClr val="bg1"/>
                </a:solidFill>
              </a:rPr>
              <a:t>monzón </a:t>
            </a:r>
            <a:r>
              <a:rPr lang="es-ES" dirty="0">
                <a:solidFill>
                  <a:schemeClr val="bg1"/>
                </a:solidFill>
              </a:rPr>
              <a:t>de verano, etc.</a:t>
            </a:r>
          </a:p>
          <a:p>
            <a:endParaRPr lang="es-ES" dirty="0" smtClean="0"/>
          </a:p>
          <a:p>
            <a:r>
              <a:rPr lang="es-ES" dirty="0" smtClean="0">
                <a:solidFill>
                  <a:schemeClr val="bg1"/>
                </a:solidFill>
              </a:rPr>
              <a:t>El usuario define el uso de los SIG ya que estos constituyen una herramienta de análisis.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1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En Resumen…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Que es un SIG? </a:t>
            </a:r>
          </a:p>
          <a:p>
            <a:pPr marL="114300" indent="0">
              <a:buNone/>
            </a:pPr>
            <a:r>
              <a:rPr lang="es-ES" dirty="0">
                <a:solidFill>
                  <a:schemeClr val="bg1"/>
                </a:solidFill>
              </a:rPr>
              <a:t>-</a:t>
            </a:r>
            <a:r>
              <a:rPr lang="es-ES" dirty="0" smtClean="0">
                <a:solidFill>
                  <a:schemeClr val="bg1"/>
                </a:solidFill>
              </a:rPr>
              <a:t>Colección de hardware y software con aplicaciones los cuales necesitan gente, datos  para poder llevar a cabo su función… </a:t>
            </a:r>
          </a:p>
          <a:p>
            <a:pPr marL="114300" indent="0">
              <a:buNone/>
            </a:pPr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¿</a:t>
            </a:r>
            <a:r>
              <a:rPr lang="es-ES" dirty="0" smtClean="0">
                <a:solidFill>
                  <a:schemeClr val="bg1"/>
                </a:solidFill>
              </a:rPr>
              <a:t>La cuál es?</a:t>
            </a:r>
          </a:p>
          <a:p>
            <a:pPr marL="114300" indent="0">
              <a:buNone/>
            </a:pPr>
            <a:r>
              <a:rPr lang="es-ES" dirty="0">
                <a:solidFill>
                  <a:schemeClr val="bg1"/>
                </a:solidFill>
              </a:rPr>
              <a:t>-capturar, guardar, analizar y desplegar elementos e información </a:t>
            </a:r>
            <a:r>
              <a:rPr lang="es-ES" dirty="0" smtClean="0">
                <a:solidFill>
                  <a:schemeClr val="bg1"/>
                </a:solidFill>
              </a:rPr>
              <a:t>geográfica.</a:t>
            </a:r>
          </a:p>
          <a:p>
            <a:pPr marL="114300" indent="0">
              <a:buNone/>
            </a:pPr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Tiene limitaciones</a:t>
            </a:r>
          </a:p>
          <a:p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Aplicación, la define el usuario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60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507</TotalTime>
  <Words>1184</Words>
  <Application>Microsoft Office PowerPoint</Application>
  <PresentationFormat>Presentación en pantalla (4:3)</PresentationFormat>
  <Paragraphs>215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Calibri</vt:lpstr>
      <vt:lpstr>Cambria</vt:lpstr>
      <vt:lpstr>Times New Roman</vt:lpstr>
      <vt:lpstr>Wingdings</vt:lpstr>
      <vt:lpstr>Adyacencia</vt:lpstr>
      <vt:lpstr> ¿Que es SIG? </vt:lpstr>
      <vt:lpstr>¿Que es SIG?</vt:lpstr>
      <vt:lpstr>¿Que es SIG?</vt:lpstr>
      <vt:lpstr>¿Que es SIG?</vt:lpstr>
      <vt:lpstr>¿Que es SIG?</vt:lpstr>
      <vt:lpstr>¿Cual es la importancia de los SIG?</vt:lpstr>
      <vt:lpstr>¿Cual son algunas de las aplicaciones del SIG?</vt:lpstr>
      <vt:lpstr>¿Cual es la importancia de los SIG?</vt:lpstr>
      <vt:lpstr>¿Cual es la importancia de los SIG?</vt:lpstr>
      <vt:lpstr>¿Cual es la importancia de los SIG?</vt:lpstr>
      <vt:lpstr>¿Cual es la importancia de los SIG?</vt:lpstr>
      <vt:lpstr>Evolución de  los SIG</vt:lpstr>
      <vt:lpstr>Tendencias Actuales</vt:lpstr>
      <vt:lpstr>Tendencias Actuales</vt:lpstr>
      <vt:lpstr>Ciencia de la Información Geográfica</vt:lpstr>
      <vt:lpstr>El concepto de espacial:</vt:lpstr>
      <vt:lpstr>Valor Científico</vt:lpstr>
      <vt:lpstr>Facilitando nuestra vida…</vt:lpstr>
      <vt:lpstr>SIG e Industria</vt:lpstr>
      <vt:lpstr>Tener en cuenta cuando se usan los SIG: </vt:lpstr>
      <vt:lpstr>En Resumen…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 es SIG?</dc:title>
  <dc:creator>Raul</dc:creator>
  <cp:lastModifiedBy>Revisor</cp:lastModifiedBy>
  <cp:revision>52</cp:revision>
  <dcterms:created xsi:type="dcterms:W3CDTF">2013-01-11T20:14:58Z</dcterms:created>
  <dcterms:modified xsi:type="dcterms:W3CDTF">2017-10-25T16:41:03Z</dcterms:modified>
</cp:coreProperties>
</file>