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8" r:id="rId2"/>
    <p:sldId id="275" r:id="rId3"/>
    <p:sldId id="259" r:id="rId4"/>
    <p:sldId id="260" r:id="rId5"/>
    <p:sldId id="261" r:id="rId6"/>
    <p:sldId id="262" r:id="rId7"/>
    <p:sldId id="263" r:id="rId8"/>
    <p:sldId id="264" r:id="rId9"/>
    <p:sldId id="265" r:id="rId10"/>
    <p:sldId id="266" r:id="rId11"/>
    <p:sldId id="267" r:id="rId12"/>
    <p:sldId id="268" r:id="rId13"/>
    <p:sldId id="276" r:id="rId14"/>
    <p:sldId id="269" r:id="rId15"/>
    <p:sldId id="270" r:id="rId16"/>
    <p:sldId id="271" r:id="rId17"/>
    <p:sldId id="277" r:id="rId18"/>
    <p:sldId id="272" r:id="rId19"/>
    <p:sldId id="273" r:id="rId20"/>
    <p:sldId id="274" r:id="rId21"/>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8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A437FFDC-2789-4C78-B17F-3D15F26DD611}" type="datetimeFigureOut">
              <a:rPr lang="es-ES" smtClean="0">
                <a:solidFill>
                  <a:srgbClr val="FEFAC9"/>
                </a:solidFill>
              </a:rPr>
              <a:pPr/>
              <a:t>25/10/2017</a:t>
            </a:fld>
            <a:endParaRPr lang="es-ES">
              <a:solidFill>
                <a:srgbClr val="FEFAC9"/>
              </a:solidFill>
            </a:endParaRPr>
          </a:p>
        </p:txBody>
      </p:sp>
      <p:sp>
        <p:nvSpPr>
          <p:cNvPr id="5" name="Footer Placeholder 4"/>
          <p:cNvSpPr>
            <a:spLocks noGrp="1"/>
          </p:cNvSpPr>
          <p:nvPr>
            <p:ph type="ftr" sz="quarter" idx="11"/>
          </p:nvPr>
        </p:nvSpPr>
        <p:spPr/>
        <p:txBody>
          <a:bodyPr/>
          <a:lstStyle/>
          <a:p>
            <a:endParaRPr lang="es-ES">
              <a:solidFill>
                <a:srgbClr val="FEFAC9"/>
              </a:solidFill>
            </a:endParaRPr>
          </a:p>
        </p:txBody>
      </p:sp>
      <p:sp>
        <p:nvSpPr>
          <p:cNvPr id="6" name="Slide Number Placeholder 5"/>
          <p:cNvSpPr>
            <a:spLocks noGrp="1"/>
          </p:cNvSpPr>
          <p:nvPr>
            <p:ph type="sldNum" sz="quarter" idx="12"/>
          </p:nvPr>
        </p:nvSpPr>
        <p:spPr/>
        <p:txBody>
          <a:bodyPr/>
          <a:lstStyle/>
          <a:p>
            <a:fld id="{5DD8DE63-BE27-4832-B583-5917F49A1F62}" type="slidenum">
              <a:rPr lang="es-ES" smtClean="0">
                <a:solidFill>
                  <a:srgbClr val="FEFAC9"/>
                </a:solidFill>
              </a:rPr>
              <a:pPr/>
              <a:t>‹Nº›</a:t>
            </a:fld>
            <a:endParaRPr lang="es-ES">
              <a:solidFill>
                <a:srgbClr val="FEFAC9"/>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A437FFDC-2789-4C78-B17F-3D15F26DD611}" type="datetimeFigureOut">
              <a:rPr lang="es-ES" smtClean="0">
                <a:solidFill>
                  <a:srgbClr val="FEFAC9"/>
                </a:solidFill>
              </a:rPr>
              <a:pPr/>
              <a:t>25/10/2017</a:t>
            </a:fld>
            <a:endParaRPr lang="es-ES">
              <a:solidFill>
                <a:srgbClr val="FEFAC9"/>
              </a:solidFill>
            </a:endParaRPr>
          </a:p>
        </p:txBody>
      </p:sp>
      <p:sp>
        <p:nvSpPr>
          <p:cNvPr id="5" name="Footer Placeholder 4"/>
          <p:cNvSpPr>
            <a:spLocks noGrp="1"/>
          </p:cNvSpPr>
          <p:nvPr>
            <p:ph type="ftr" sz="quarter" idx="11"/>
          </p:nvPr>
        </p:nvSpPr>
        <p:spPr/>
        <p:txBody>
          <a:bodyPr/>
          <a:lstStyle/>
          <a:p>
            <a:endParaRPr lang="es-ES">
              <a:solidFill>
                <a:srgbClr val="FEFAC9"/>
              </a:solidFill>
            </a:endParaRPr>
          </a:p>
        </p:txBody>
      </p:sp>
      <p:sp>
        <p:nvSpPr>
          <p:cNvPr id="6" name="Slide Number Placeholder 5"/>
          <p:cNvSpPr>
            <a:spLocks noGrp="1"/>
          </p:cNvSpPr>
          <p:nvPr>
            <p:ph type="sldNum" sz="quarter" idx="12"/>
          </p:nvPr>
        </p:nvSpPr>
        <p:spPr/>
        <p:txBody>
          <a:bodyPr/>
          <a:lstStyle/>
          <a:p>
            <a:fld id="{5DD8DE63-BE27-4832-B583-5917F49A1F62}" type="slidenum">
              <a:rPr lang="es-ES" smtClean="0">
                <a:solidFill>
                  <a:srgbClr val="FEFAC9"/>
                </a:solidFill>
              </a:rPr>
              <a:pPr/>
              <a:t>‹Nº›</a:t>
            </a:fld>
            <a:endParaRPr lang="es-ES">
              <a:solidFill>
                <a:srgbClr val="FEFAC9"/>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A437FFDC-2789-4C78-B17F-3D15F26DD611}" type="datetimeFigureOut">
              <a:rPr lang="es-ES" smtClean="0">
                <a:solidFill>
                  <a:srgbClr val="FEFAC9"/>
                </a:solidFill>
              </a:rPr>
              <a:pPr/>
              <a:t>25/10/2017</a:t>
            </a:fld>
            <a:endParaRPr lang="es-ES">
              <a:solidFill>
                <a:srgbClr val="FEFAC9"/>
              </a:solidFill>
            </a:endParaRPr>
          </a:p>
        </p:txBody>
      </p:sp>
      <p:sp>
        <p:nvSpPr>
          <p:cNvPr id="5" name="Footer Placeholder 4"/>
          <p:cNvSpPr>
            <a:spLocks noGrp="1"/>
          </p:cNvSpPr>
          <p:nvPr>
            <p:ph type="ftr" sz="quarter" idx="11"/>
          </p:nvPr>
        </p:nvSpPr>
        <p:spPr/>
        <p:txBody>
          <a:bodyPr/>
          <a:lstStyle/>
          <a:p>
            <a:endParaRPr lang="es-ES">
              <a:solidFill>
                <a:srgbClr val="FEFAC9"/>
              </a:solidFill>
            </a:endParaRPr>
          </a:p>
        </p:txBody>
      </p:sp>
      <p:sp>
        <p:nvSpPr>
          <p:cNvPr id="6" name="Slide Number Placeholder 5"/>
          <p:cNvSpPr>
            <a:spLocks noGrp="1"/>
          </p:cNvSpPr>
          <p:nvPr>
            <p:ph type="sldNum" sz="quarter" idx="12"/>
          </p:nvPr>
        </p:nvSpPr>
        <p:spPr/>
        <p:txBody>
          <a:bodyPr/>
          <a:lstStyle/>
          <a:p>
            <a:fld id="{5DD8DE63-BE27-4832-B583-5917F49A1F62}" type="slidenum">
              <a:rPr lang="es-ES" smtClean="0">
                <a:solidFill>
                  <a:srgbClr val="FEFAC9"/>
                </a:solidFill>
              </a:rPr>
              <a:pPr/>
              <a:t>‹Nº›</a:t>
            </a:fld>
            <a:endParaRPr lang="es-ES">
              <a:solidFill>
                <a:srgbClr val="FEFAC9"/>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A437FFDC-2789-4C78-B17F-3D15F26DD611}" type="datetimeFigureOut">
              <a:rPr lang="es-ES" smtClean="0">
                <a:solidFill>
                  <a:srgbClr val="FEFAC9"/>
                </a:solidFill>
              </a:rPr>
              <a:pPr/>
              <a:t>25/10/2017</a:t>
            </a:fld>
            <a:endParaRPr lang="es-ES">
              <a:solidFill>
                <a:srgbClr val="FEFAC9"/>
              </a:solidFill>
            </a:endParaRPr>
          </a:p>
        </p:txBody>
      </p:sp>
      <p:sp>
        <p:nvSpPr>
          <p:cNvPr id="6" name="Footer Placeholder 5"/>
          <p:cNvSpPr>
            <a:spLocks noGrp="1"/>
          </p:cNvSpPr>
          <p:nvPr>
            <p:ph type="ftr" sz="quarter" idx="11"/>
          </p:nvPr>
        </p:nvSpPr>
        <p:spPr/>
        <p:txBody>
          <a:bodyPr/>
          <a:lstStyle/>
          <a:p>
            <a:endParaRPr lang="es-ES">
              <a:solidFill>
                <a:srgbClr val="FEFAC9"/>
              </a:solidFill>
            </a:endParaRPr>
          </a:p>
        </p:txBody>
      </p:sp>
      <p:sp>
        <p:nvSpPr>
          <p:cNvPr id="7" name="Slide Number Placeholder 6"/>
          <p:cNvSpPr>
            <a:spLocks noGrp="1"/>
          </p:cNvSpPr>
          <p:nvPr>
            <p:ph type="sldNum" sz="quarter" idx="12"/>
          </p:nvPr>
        </p:nvSpPr>
        <p:spPr/>
        <p:txBody>
          <a:bodyPr/>
          <a:lstStyle/>
          <a:p>
            <a:fld id="{5DD8DE63-BE27-4832-B583-5917F49A1F62}" type="slidenum">
              <a:rPr lang="es-ES" smtClean="0">
                <a:solidFill>
                  <a:srgbClr val="FEFAC9"/>
                </a:solidFill>
              </a:rPr>
              <a:pPr/>
              <a:t>‹Nº›</a:t>
            </a:fld>
            <a:endParaRPr lang="es-ES">
              <a:solidFill>
                <a:srgbClr val="FEFAC9"/>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Date Placeholder 6"/>
          <p:cNvSpPr>
            <a:spLocks noGrp="1"/>
          </p:cNvSpPr>
          <p:nvPr>
            <p:ph type="dt" sz="half" idx="10"/>
          </p:nvPr>
        </p:nvSpPr>
        <p:spPr/>
        <p:txBody>
          <a:bodyPr/>
          <a:lstStyle/>
          <a:p>
            <a:fld id="{A437FFDC-2789-4C78-B17F-3D15F26DD611}" type="datetimeFigureOut">
              <a:rPr lang="es-ES" smtClean="0">
                <a:solidFill>
                  <a:srgbClr val="FEFAC9"/>
                </a:solidFill>
              </a:rPr>
              <a:pPr/>
              <a:t>25/10/2017</a:t>
            </a:fld>
            <a:endParaRPr lang="es-ES">
              <a:solidFill>
                <a:srgbClr val="FEFAC9"/>
              </a:solidFill>
            </a:endParaRPr>
          </a:p>
        </p:txBody>
      </p:sp>
      <p:sp>
        <p:nvSpPr>
          <p:cNvPr id="8" name="Footer Placeholder 7"/>
          <p:cNvSpPr>
            <a:spLocks noGrp="1"/>
          </p:cNvSpPr>
          <p:nvPr>
            <p:ph type="ftr" sz="quarter" idx="11"/>
          </p:nvPr>
        </p:nvSpPr>
        <p:spPr/>
        <p:txBody>
          <a:bodyPr/>
          <a:lstStyle/>
          <a:p>
            <a:endParaRPr lang="es-ES">
              <a:solidFill>
                <a:srgbClr val="FEFAC9"/>
              </a:solidFill>
            </a:endParaRPr>
          </a:p>
        </p:txBody>
      </p:sp>
      <p:sp>
        <p:nvSpPr>
          <p:cNvPr id="9" name="Slide Number Placeholder 8"/>
          <p:cNvSpPr>
            <a:spLocks noGrp="1"/>
          </p:cNvSpPr>
          <p:nvPr>
            <p:ph type="sldNum" sz="quarter" idx="12"/>
          </p:nvPr>
        </p:nvSpPr>
        <p:spPr/>
        <p:txBody>
          <a:bodyPr/>
          <a:lstStyle/>
          <a:p>
            <a:fld id="{5DD8DE63-BE27-4832-B583-5917F49A1F62}" type="slidenum">
              <a:rPr lang="es-ES" smtClean="0">
                <a:solidFill>
                  <a:srgbClr val="FEFAC9"/>
                </a:solidFill>
              </a:rPr>
              <a:pPr/>
              <a:t>‹Nº›</a:t>
            </a:fld>
            <a:endParaRPr lang="es-ES">
              <a:solidFill>
                <a:srgbClr val="FEFAC9"/>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A437FFDC-2789-4C78-B17F-3D15F26DD611}" type="datetimeFigureOut">
              <a:rPr lang="es-ES" smtClean="0">
                <a:solidFill>
                  <a:srgbClr val="FEFAC9"/>
                </a:solidFill>
              </a:rPr>
              <a:pPr/>
              <a:t>25/10/2017</a:t>
            </a:fld>
            <a:endParaRPr lang="es-ES">
              <a:solidFill>
                <a:srgbClr val="FEFAC9"/>
              </a:solidFill>
            </a:endParaRPr>
          </a:p>
        </p:txBody>
      </p:sp>
      <p:sp>
        <p:nvSpPr>
          <p:cNvPr id="4" name="Footer Placeholder 3"/>
          <p:cNvSpPr>
            <a:spLocks noGrp="1"/>
          </p:cNvSpPr>
          <p:nvPr>
            <p:ph type="ftr" sz="quarter" idx="11"/>
          </p:nvPr>
        </p:nvSpPr>
        <p:spPr/>
        <p:txBody>
          <a:bodyPr/>
          <a:lstStyle/>
          <a:p>
            <a:endParaRPr lang="es-ES">
              <a:solidFill>
                <a:srgbClr val="FEFAC9"/>
              </a:solidFill>
            </a:endParaRPr>
          </a:p>
        </p:txBody>
      </p:sp>
      <p:sp>
        <p:nvSpPr>
          <p:cNvPr id="5" name="Slide Number Placeholder 4"/>
          <p:cNvSpPr>
            <a:spLocks noGrp="1"/>
          </p:cNvSpPr>
          <p:nvPr>
            <p:ph type="sldNum" sz="quarter" idx="12"/>
          </p:nvPr>
        </p:nvSpPr>
        <p:spPr/>
        <p:txBody>
          <a:bodyPr/>
          <a:lstStyle/>
          <a:p>
            <a:fld id="{5DD8DE63-BE27-4832-B583-5917F49A1F62}" type="slidenum">
              <a:rPr lang="es-ES" smtClean="0">
                <a:solidFill>
                  <a:srgbClr val="FEFAC9"/>
                </a:solidFill>
              </a:rPr>
              <a:pPr/>
              <a:t>‹Nº›</a:t>
            </a:fld>
            <a:endParaRPr lang="es-ES">
              <a:solidFill>
                <a:srgbClr val="FEFAC9"/>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37FFDC-2789-4C78-B17F-3D15F26DD611}" type="datetimeFigureOut">
              <a:rPr lang="es-ES" smtClean="0">
                <a:solidFill>
                  <a:srgbClr val="FEFAC9"/>
                </a:solidFill>
              </a:rPr>
              <a:pPr/>
              <a:t>25/10/2017</a:t>
            </a:fld>
            <a:endParaRPr lang="es-ES">
              <a:solidFill>
                <a:srgbClr val="FEFAC9"/>
              </a:solidFill>
            </a:endParaRPr>
          </a:p>
        </p:txBody>
      </p:sp>
      <p:sp>
        <p:nvSpPr>
          <p:cNvPr id="3" name="Footer Placeholder 2"/>
          <p:cNvSpPr>
            <a:spLocks noGrp="1"/>
          </p:cNvSpPr>
          <p:nvPr>
            <p:ph type="ftr" sz="quarter" idx="11"/>
          </p:nvPr>
        </p:nvSpPr>
        <p:spPr/>
        <p:txBody>
          <a:bodyPr/>
          <a:lstStyle/>
          <a:p>
            <a:endParaRPr lang="es-ES">
              <a:solidFill>
                <a:srgbClr val="FEFAC9"/>
              </a:solidFill>
            </a:endParaRPr>
          </a:p>
        </p:txBody>
      </p:sp>
      <p:sp>
        <p:nvSpPr>
          <p:cNvPr id="4" name="Slide Number Placeholder 3"/>
          <p:cNvSpPr>
            <a:spLocks noGrp="1"/>
          </p:cNvSpPr>
          <p:nvPr>
            <p:ph type="sldNum" sz="quarter" idx="12"/>
          </p:nvPr>
        </p:nvSpPr>
        <p:spPr/>
        <p:txBody>
          <a:bodyPr/>
          <a:lstStyle/>
          <a:p>
            <a:fld id="{5DD8DE63-BE27-4832-B583-5917F49A1F62}" type="slidenum">
              <a:rPr lang="es-ES" smtClean="0">
                <a:solidFill>
                  <a:srgbClr val="FEFAC9"/>
                </a:solidFill>
              </a:rPr>
              <a:pPr/>
              <a:t>‹Nº›</a:t>
            </a:fld>
            <a:endParaRPr lang="es-ES">
              <a:solidFill>
                <a:srgbClr val="FEFAC9"/>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A437FFDC-2789-4C78-B17F-3D15F26DD611}" type="datetimeFigureOut">
              <a:rPr lang="es-ES" smtClean="0">
                <a:solidFill>
                  <a:srgbClr val="FEFAC9"/>
                </a:solidFill>
              </a:rPr>
              <a:pPr/>
              <a:t>25/10/2017</a:t>
            </a:fld>
            <a:endParaRPr lang="es-ES">
              <a:solidFill>
                <a:srgbClr val="FEFAC9"/>
              </a:solidFill>
            </a:endParaRPr>
          </a:p>
        </p:txBody>
      </p:sp>
      <p:sp>
        <p:nvSpPr>
          <p:cNvPr id="6" name="Footer Placeholder 5"/>
          <p:cNvSpPr>
            <a:spLocks noGrp="1"/>
          </p:cNvSpPr>
          <p:nvPr>
            <p:ph type="ftr" sz="quarter" idx="11"/>
          </p:nvPr>
        </p:nvSpPr>
        <p:spPr/>
        <p:txBody>
          <a:bodyPr/>
          <a:lstStyle/>
          <a:p>
            <a:endParaRPr lang="es-ES">
              <a:solidFill>
                <a:srgbClr val="FEFAC9"/>
              </a:solidFill>
            </a:endParaRPr>
          </a:p>
        </p:txBody>
      </p:sp>
      <p:sp>
        <p:nvSpPr>
          <p:cNvPr id="7" name="Slide Number Placeholder 6"/>
          <p:cNvSpPr>
            <a:spLocks noGrp="1"/>
          </p:cNvSpPr>
          <p:nvPr>
            <p:ph type="sldNum" sz="quarter" idx="12"/>
          </p:nvPr>
        </p:nvSpPr>
        <p:spPr/>
        <p:txBody>
          <a:bodyPr/>
          <a:lstStyle/>
          <a:p>
            <a:fld id="{5DD8DE63-BE27-4832-B583-5917F49A1F62}" type="slidenum">
              <a:rPr lang="es-ES" smtClean="0">
                <a:solidFill>
                  <a:srgbClr val="FEFAC9"/>
                </a:solidFill>
              </a:rPr>
              <a:pPr/>
              <a:t>‹Nº›</a:t>
            </a:fld>
            <a:endParaRPr lang="es-ES">
              <a:solidFill>
                <a:srgbClr val="FEFAC9"/>
              </a:solidFill>
            </a:endParaRPr>
          </a:p>
        </p:txBody>
      </p:sp>
      <p:sp>
        <p:nvSpPr>
          <p:cNvPr id="9" name="Content Placeholder 8"/>
          <p:cNvSpPr>
            <a:spLocks noGrp="1"/>
          </p:cNvSpPr>
          <p:nvPr>
            <p:ph sz="quarter" idx="13"/>
          </p:nvPr>
        </p:nvSpPr>
        <p:spPr>
          <a:xfrm>
            <a:off x="304800" y="381000"/>
            <a:ext cx="7772400" cy="494284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8" name="Date Placeholder 7"/>
          <p:cNvSpPr>
            <a:spLocks noGrp="1"/>
          </p:cNvSpPr>
          <p:nvPr>
            <p:ph type="dt" sz="half" idx="10"/>
          </p:nvPr>
        </p:nvSpPr>
        <p:spPr/>
        <p:txBody>
          <a:bodyPr/>
          <a:lstStyle/>
          <a:p>
            <a:fld id="{A437FFDC-2789-4C78-B17F-3D15F26DD611}" type="datetimeFigureOut">
              <a:rPr lang="es-ES" smtClean="0">
                <a:solidFill>
                  <a:srgbClr val="FEFAC9"/>
                </a:solidFill>
              </a:rPr>
              <a:pPr/>
              <a:t>25/10/2017</a:t>
            </a:fld>
            <a:endParaRPr lang="es-ES">
              <a:solidFill>
                <a:srgbClr val="FEFAC9"/>
              </a:solidFill>
            </a:endParaRPr>
          </a:p>
        </p:txBody>
      </p:sp>
      <p:sp>
        <p:nvSpPr>
          <p:cNvPr id="9" name="Slide Number Placeholder 8"/>
          <p:cNvSpPr>
            <a:spLocks noGrp="1"/>
          </p:cNvSpPr>
          <p:nvPr>
            <p:ph type="sldNum" sz="quarter" idx="11"/>
          </p:nvPr>
        </p:nvSpPr>
        <p:spPr/>
        <p:txBody>
          <a:bodyPr/>
          <a:lstStyle/>
          <a:p>
            <a:fld id="{5DD8DE63-BE27-4832-B583-5917F49A1F62}" type="slidenum">
              <a:rPr lang="es-ES" smtClean="0">
                <a:solidFill>
                  <a:srgbClr val="FEFAC9"/>
                </a:solidFill>
              </a:rPr>
              <a:pPr/>
              <a:t>‹Nº›</a:t>
            </a:fld>
            <a:endParaRPr lang="es-ES">
              <a:solidFill>
                <a:srgbClr val="FEFAC9"/>
              </a:solidFill>
            </a:endParaRPr>
          </a:p>
        </p:txBody>
      </p:sp>
      <p:sp>
        <p:nvSpPr>
          <p:cNvPr id="10" name="Footer Placeholder 9"/>
          <p:cNvSpPr>
            <a:spLocks noGrp="1"/>
          </p:cNvSpPr>
          <p:nvPr>
            <p:ph type="ftr" sz="quarter" idx="12"/>
          </p:nvPr>
        </p:nvSpPr>
        <p:spPr/>
        <p:txBody>
          <a:bodyPr/>
          <a:lstStyle/>
          <a:p>
            <a:endParaRPr lang="es-ES">
              <a:solidFill>
                <a:srgbClr val="FEFAC9"/>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A437FFDC-2789-4C78-B17F-3D15F26DD611}" type="datetimeFigureOut">
              <a:rPr lang="es-ES" smtClean="0">
                <a:solidFill>
                  <a:srgbClr val="FEFAC9"/>
                </a:solidFill>
              </a:rPr>
              <a:pPr/>
              <a:t>25/10/2017</a:t>
            </a:fld>
            <a:endParaRPr lang="es-ES">
              <a:solidFill>
                <a:srgbClr val="FEFAC9"/>
              </a:solidFill>
            </a:endParaRPr>
          </a:p>
        </p:txBody>
      </p:sp>
      <p:sp>
        <p:nvSpPr>
          <p:cNvPr id="5" name="Footer Placeholder 4"/>
          <p:cNvSpPr>
            <a:spLocks noGrp="1"/>
          </p:cNvSpPr>
          <p:nvPr>
            <p:ph type="ftr" sz="quarter" idx="11"/>
          </p:nvPr>
        </p:nvSpPr>
        <p:spPr/>
        <p:txBody>
          <a:bodyPr/>
          <a:lstStyle/>
          <a:p>
            <a:endParaRPr lang="es-ES">
              <a:solidFill>
                <a:srgbClr val="FEFAC9"/>
              </a:solidFill>
            </a:endParaRPr>
          </a:p>
        </p:txBody>
      </p:sp>
      <p:sp>
        <p:nvSpPr>
          <p:cNvPr id="6" name="Slide Number Placeholder 5"/>
          <p:cNvSpPr>
            <a:spLocks noGrp="1"/>
          </p:cNvSpPr>
          <p:nvPr>
            <p:ph type="sldNum" sz="quarter" idx="12"/>
          </p:nvPr>
        </p:nvSpPr>
        <p:spPr/>
        <p:txBody>
          <a:bodyPr/>
          <a:lstStyle/>
          <a:p>
            <a:fld id="{5DD8DE63-BE27-4832-B583-5917F49A1F62}" type="slidenum">
              <a:rPr lang="es-ES" smtClean="0">
                <a:solidFill>
                  <a:srgbClr val="FEFAC9"/>
                </a:solidFill>
              </a:rPr>
              <a:pPr/>
              <a:t>‹Nº›</a:t>
            </a:fld>
            <a:endParaRPr lang="es-ES">
              <a:solidFill>
                <a:srgbClr val="FEFAC9"/>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A437FFDC-2789-4C78-B17F-3D15F26DD611}" type="datetimeFigureOut">
              <a:rPr lang="es-ES" smtClean="0">
                <a:solidFill>
                  <a:srgbClr val="FEFAC9"/>
                </a:solidFill>
              </a:rPr>
              <a:pPr/>
              <a:t>25/10/2017</a:t>
            </a:fld>
            <a:endParaRPr lang="es-ES">
              <a:solidFill>
                <a:srgbClr val="FEFAC9"/>
              </a:solidFill>
            </a:endParaRPr>
          </a:p>
        </p:txBody>
      </p:sp>
      <p:sp>
        <p:nvSpPr>
          <p:cNvPr id="5" name="Footer Placeholder 4"/>
          <p:cNvSpPr>
            <a:spLocks noGrp="1"/>
          </p:cNvSpPr>
          <p:nvPr>
            <p:ph type="ftr" sz="quarter" idx="11"/>
          </p:nvPr>
        </p:nvSpPr>
        <p:spPr/>
        <p:txBody>
          <a:bodyPr/>
          <a:lstStyle/>
          <a:p>
            <a:endParaRPr lang="es-ES">
              <a:solidFill>
                <a:srgbClr val="FEFAC9"/>
              </a:solidFill>
            </a:endParaRPr>
          </a:p>
        </p:txBody>
      </p:sp>
      <p:sp>
        <p:nvSpPr>
          <p:cNvPr id="6" name="Slide Number Placeholder 5"/>
          <p:cNvSpPr>
            <a:spLocks noGrp="1"/>
          </p:cNvSpPr>
          <p:nvPr>
            <p:ph type="sldNum" sz="quarter" idx="12"/>
          </p:nvPr>
        </p:nvSpPr>
        <p:spPr/>
        <p:txBody>
          <a:bodyPr/>
          <a:lstStyle/>
          <a:p>
            <a:fld id="{5DD8DE63-BE27-4832-B583-5917F49A1F62}" type="slidenum">
              <a:rPr lang="es-ES" smtClean="0">
                <a:solidFill>
                  <a:srgbClr val="FEFAC9"/>
                </a:solidFill>
              </a:rPr>
              <a:pPr/>
              <a:t>‹Nº›</a:t>
            </a:fld>
            <a:endParaRPr lang="es-ES">
              <a:solidFill>
                <a:srgbClr val="FEFAC9"/>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5DD8DE63-BE27-4832-B583-5917F49A1F62}" type="slidenum">
              <a:rPr lang="es-ES" smtClean="0">
                <a:solidFill>
                  <a:srgbClr val="FEFAC9"/>
                </a:solidFill>
              </a:rPr>
              <a:pPr/>
              <a:t>‹Nº›</a:t>
            </a:fld>
            <a:endParaRPr lang="es-ES">
              <a:solidFill>
                <a:srgbClr val="FEFAC9"/>
              </a:solidFill>
            </a:endParaRPr>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s-ES">
              <a:solidFill>
                <a:srgbClr val="FEFAC9"/>
              </a:solidFill>
            </a:endParaRPr>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A437FFDC-2789-4C78-B17F-3D15F26DD611}" type="datetimeFigureOut">
              <a:rPr lang="es-ES" smtClean="0">
                <a:solidFill>
                  <a:srgbClr val="FEFAC9"/>
                </a:solidFill>
              </a:rPr>
              <a:pPr/>
              <a:t>25/10/2017</a:t>
            </a:fld>
            <a:endParaRPr lang="es-ES">
              <a:solidFill>
                <a:srgbClr val="FEFAC9"/>
              </a:solidFill>
            </a:endParaRPr>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95536" y="1916832"/>
            <a:ext cx="7543800" cy="2593975"/>
          </a:xfrm>
        </p:spPr>
        <p:txBody>
          <a:bodyPr/>
          <a:lstStyle/>
          <a:p>
            <a:pPr algn="l"/>
            <a:r>
              <a:rPr lang="es-ES" sz="3600" dirty="0" smtClean="0"/>
              <a:t>Cartografía y Producción de Mapas</a:t>
            </a:r>
            <a:endParaRPr lang="es-ES" sz="3600" dirty="0"/>
          </a:p>
        </p:txBody>
      </p:sp>
      <p:sp>
        <p:nvSpPr>
          <p:cNvPr id="3" name="2 Subtítulo"/>
          <p:cNvSpPr>
            <a:spLocks noGrp="1"/>
          </p:cNvSpPr>
          <p:nvPr>
            <p:ph type="subTitle" idx="1"/>
          </p:nvPr>
        </p:nvSpPr>
        <p:spPr>
          <a:xfrm>
            <a:off x="395536" y="4581128"/>
            <a:ext cx="8064896" cy="1752600"/>
          </a:xfrm>
        </p:spPr>
        <p:txBody>
          <a:bodyPr/>
          <a:lstStyle/>
          <a:p>
            <a:pPr algn="l"/>
            <a:r>
              <a:rPr lang="es-ES" sz="2000" dirty="0" smtClean="0"/>
              <a:t>5. Productos Derivados</a:t>
            </a:r>
            <a:endParaRPr lang="es-ES" sz="2000" dirty="0"/>
          </a:p>
          <a:p>
            <a:r>
              <a:rPr lang="es-ES" dirty="0"/>
              <a:t>Clase: </a:t>
            </a:r>
            <a:r>
              <a:rPr lang="es-ES" smtClean="0"/>
              <a:t>Sensoría</a:t>
            </a:r>
            <a:r>
              <a:rPr lang="es-ES" dirty="0" smtClean="0"/>
              <a:t> </a:t>
            </a:r>
            <a:r>
              <a:rPr lang="es-ES" dirty="0"/>
              <a:t>Remota</a:t>
            </a:r>
          </a:p>
          <a:p>
            <a:pPr algn="l"/>
            <a:endParaRPr lang="es-ES" dirty="0"/>
          </a:p>
        </p:txBody>
      </p:sp>
    </p:spTree>
    <p:extLst>
      <p:ext uri="{BB962C8B-B14F-4D97-AF65-F5344CB8AC3E}">
        <p14:creationId xmlns:p14="http://schemas.microsoft.com/office/powerpoint/2010/main" val="22831368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sz="3200" dirty="0" smtClean="0"/>
              <a:t>Clase Pasada…GPS</a:t>
            </a:r>
            <a:endParaRPr lang="es-MX" sz="3200" dirty="0"/>
          </a:p>
        </p:txBody>
      </p:sp>
      <p:sp>
        <p:nvSpPr>
          <p:cNvPr id="6" name="Rectángulo 5"/>
          <p:cNvSpPr/>
          <p:nvPr/>
        </p:nvSpPr>
        <p:spPr>
          <a:xfrm>
            <a:off x="694980" y="1417638"/>
            <a:ext cx="3600400" cy="4801314"/>
          </a:xfrm>
          <a:prstGeom prst="rect">
            <a:avLst/>
          </a:prstGeom>
        </p:spPr>
        <p:txBody>
          <a:bodyPr wrap="square">
            <a:spAutoFit/>
          </a:bodyPr>
          <a:lstStyle/>
          <a:p>
            <a:pPr marL="285750" indent="-285750">
              <a:buFont typeface="Arial" panose="020B0604020202020204" pitchFamily="34" charset="0"/>
              <a:buChar char="•"/>
            </a:pPr>
            <a:r>
              <a:rPr lang="es-ES" dirty="0" smtClean="0"/>
              <a:t>Historia (desde el primer satélite que se lanzó)</a:t>
            </a:r>
          </a:p>
          <a:p>
            <a:pPr marL="285750" indent="-285750">
              <a:buFont typeface="Arial" panose="020B0604020202020204" pitchFamily="34" charset="0"/>
              <a:buChar char="•"/>
            </a:pPr>
            <a:endParaRPr lang="es-ES" dirty="0"/>
          </a:p>
          <a:p>
            <a:pPr marL="285750" indent="-285750">
              <a:buFont typeface="Arial" panose="020B0604020202020204" pitchFamily="34" charset="0"/>
              <a:buChar char="•"/>
            </a:pPr>
            <a:r>
              <a:rPr lang="es-ES" dirty="0" smtClean="0"/>
              <a:t>Componentes (Espacio, Control y Usuario)</a:t>
            </a:r>
          </a:p>
          <a:p>
            <a:pPr marL="285750" indent="-285750">
              <a:buFont typeface="Arial" panose="020B0604020202020204" pitchFamily="34" charset="0"/>
              <a:buChar char="•"/>
            </a:pPr>
            <a:endParaRPr lang="es-ES" dirty="0"/>
          </a:p>
          <a:p>
            <a:pPr marL="285750" indent="-285750">
              <a:buFont typeface="Arial" panose="020B0604020202020204" pitchFamily="34" charset="0"/>
              <a:buChar char="•"/>
            </a:pPr>
            <a:r>
              <a:rPr lang="es-ES" dirty="0" smtClean="0"/>
              <a:t>Mecanismos </a:t>
            </a:r>
            <a:r>
              <a:rPr lang="es-ES" dirty="0"/>
              <a:t>para determinar posición </a:t>
            </a:r>
            <a:r>
              <a:rPr lang="es-ES" dirty="0" smtClean="0"/>
              <a:t>geográfica (</a:t>
            </a:r>
            <a:r>
              <a:rPr lang="es-ES" dirty="0" err="1" smtClean="0"/>
              <a:t>trilateracion</a:t>
            </a:r>
            <a:r>
              <a:rPr lang="es-ES" dirty="0" smtClean="0"/>
              <a:t>)</a:t>
            </a:r>
          </a:p>
          <a:p>
            <a:pPr marL="285750" indent="-285750">
              <a:buFont typeface="Arial" panose="020B0604020202020204" pitchFamily="34" charset="0"/>
              <a:buChar char="•"/>
            </a:pPr>
            <a:endParaRPr lang="es-ES" dirty="0"/>
          </a:p>
          <a:p>
            <a:pPr marL="285750" indent="-285750">
              <a:buFont typeface="Arial" panose="020B0604020202020204" pitchFamily="34" charset="0"/>
              <a:buChar char="•"/>
            </a:pPr>
            <a:r>
              <a:rPr lang="es-ES" dirty="0" smtClean="0"/>
              <a:t>Errores </a:t>
            </a:r>
            <a:r>
              <a:rPr lang="es-ES" dirty="0"/>
              <a:t>potenciales y su </a:t>
            </a:r>
            <a:r>
              <a:rPr lang="es-ES" dirty="0" smtClean="0"/>
              <a:t>corrección (atmosfera, error en reloj, en órbita, </a:t>
            </a:r>
            <a:r>
              <a:rPr lang="es-ES" dirty="0" err="1" smtClean="0"/>
              <a:t>etc</a:t>
            </a:r>
            <a:r>
              <a:rPr lang="es-ES" dirty="0" smtClean="0"/>
              <a:t>)</a:t>
            </a:r>
          </a:p>
          <a:p>
            <a:pPr marL="285750" indent="-285750">
              <a:buFont typeface="Arial" panose="020B0604020202020204" pitchFamily="34" charset="0"/>
              <a:buChar char="•"/>
            </a:pPr>
            <a:endParaRPr lang="es-ES" dirty="0"/>
          </a:p>
          <a:p>
            <a:pPr marL="285750" indent="-285750">
              <a:buFont typeface="Arial" panose="020B0604020202020204" pitchFamily="34" charset="0"/>
              <a:buChar char="•"/>
            </a:pPr>
            <a:r>
              <a:rPr lang="es-ES" dirty="0" smtClean="0"/>
              <a:t>Como </a:t>
            </a:r>
            <a:r>
              <a:rPr lang="es-ES" dirty="0"/>
              <a:t>se usan en </a:t>
            </a:r>
            <a:r>
              <a:rPr lang="es-ES" dirty="0" smtClean="0"/>
              <a:t>los datos tomados por GPS en SIG?</a:t>
            </a:r>
          </a:p>
          <a:p>
            <a:endParaRPr lang="es-ES" dirty="0"/>
          </a:p>
          <a:p>
            <a:endParaRPr lang="es-ES" dirty="0"/>
          </a:p>
        </p:txBody>
      </p:sp>
    </p:spTree>
    <p:extLst>
      <p:ext uri="{BB962C8B-B14F-4D97-AF65-F5344CB8AC3E}">
        <p14:creationId xmlns:p14="http://schemas.microsoft.com/office/powerpoint/2010/main" val="828480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3200" dirty="0" smtClean="0"/>
              <a:t>Hoy hablaremos sobre…</a:t>
            </a:r>
            <a:endParaRPr lang="es-ES" sz="3200" dirty="0"/>
          </a:p>
        </p:txBody>
      </p:sp>
      <p:sp>
        <p:nvSpPr>
          <p:cNvPr id="3" name="2 Marcador de contenido"/>
          <p:cNvSpPr>
            <a:spLocks noGrp="1"/>
          </p:cNvSpPr>
          <p:nvPr>
            <p:ph idx="1"/>
          </p:nvPr>
        </p:nvSpPr>
        <p:spPr>
          <a:xfrm>
            <a:off x="457200" y="1600200"/>
            <a:ext cx="6995120" cy="4800600"/>
          </a:xfrm>
        </p:spPr>
        <p:txBody>
          <a:bodyPr>
            <a:normAutofit/>
          </a:bodyPr>
          <a:lstStyle/>
          <a:p>
            <a:r>
              <a:rPr lang="es-ES" sz="2000" dirty="0" smtClean="0"/>
              <a:t>Cartografía y la manera en que los usuarios interaccionan con SIG para producir mapas digitales o en copia dura. </a:t>
            </a:r>
          </a:p>
          <a:p>
            <a:endParaRPr lang="es-ES" sz="2000" dirty="0" smtClean="0"/>
          </a:p>
          <a:p>
            <a:endParaRPr lang="es-ES" sz="2000" dirty="0"/>
          </a:p>
          <a:p>
            <a:r>
              <a:rPr lang="es-ES" sz="2000" dirty="0" smtClean="0"/>
              <a:t>Discutiremos también las convenciones cartográficas, simbología gráfica y algunas de las transformaciones usadas en diseño de mapas.</a:t>
            </a:r>
          </a:p>
          <a:p>
            <a:endParaRPr lang="es-ES" sz="2000" dirty="0" smtClean="0"/>
          </a:p>
          <a:p>
            <a:endParaRPr lang="es-ES" sz="2000" dirty="0" smtClean="0"/>
          </a:p>
          <a:p>
            <a:r>
              <a:rPr lang="es-ES" sz="2000" dirty="0" smtClean="0"/>
              <a:t>Discutiremos algunas aplicaciones al respecto de la producción de mapas.</a:t>
            </a:r>
            <a:endParaRPr lang="es-ES" sz="2000" dirty="0"/>
          </a:p>
        </p:txBody>
      </p:sp>
    </p:spTree>
    <p:extLst>
      <p:ext uri="{BB962C8B-B14F-4D97-AF65-F5344CB8AC3E}">
        <p14:creationId xmlns:p14="http://schemas.microsoft.com/office/powerpoint/2010/main" val="224889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3200" dirty="0" smtClean="0"/>
              <a:t>Mapas:</a:t>
            </a:r>
            <a:endParaRPr lang="es-ES" sz="3200" dirty="0"/>
          </a:p>
        </p:txBody>
      </p:sp>
      <p:sp>
        <p:nvSpPr>
          <p:cNvPr id="3" name="2 Marcador de contenido"/>
          <p:cNvSpPr>
            <a:spLocks noGrp="1"/>
          </p:cNvSpPr>
          <p:nvPr>
            <p:ph idx="1"/>
          </p:nvPr>
        </p:nvSpPr>
        <p:spPr>
          <a:xfrm>
            <a:off x="457200" y="1600200"/>
            <a:ext cx="7620000" cy="5069160"/>
          </a:xfrm>
        </p:spPr>
        <p:txBody>
          <a:bodyPr>
            <a:normAutofit fontScale="92500" lnSpcReduction="10000"/>
          </a:bodyPr>
          <a:lstStyle/>
          <a:p>
            <a:r>
              <a:rPr lang="es-ES" sz="2600" dirty="0" smtClean="0"/>
              <a:t>Sumamente importantes como herramientas de comunicación y toma de decisiones.</a:t>
            </a:r>
          </a:p>
          <a:p>
            <a:endParaRPr lang="es-ES" sz="2600" dirty="0" smtClean="0"/>
          </a:p>
          <a:p>
            <a:r>
              <a:rPr lang="es-ES" sz="2600" dirty="0" smtClean="0"/>
              <a:t>Son el pináculo de la mayoría de los proyectos asociados a SIG.</a:t>
            </a:r>
          </a:p>
          <a:p>
            <a:pPr marL="114300" indent="0">
              <a:buNone/>
            </a:pPr>
            <a:endParaRPr lang="es-ES" sz="2600" dirty="0" smtClean="0"/>
          </a:p>
          <a:p>
            <a:r>
              <a:rPr lang="es-ES" sz="2600" dirty="0" smtClean="0"/>
              <a:t>Se debe tomar en cuenta los usuarios a los que está dirigido el mapa y que información se quiere comunicar (¿es un técnico forestal? ¿Un desarrollador urbano? Un ganadero? ¿Un hidrólogo? Etc.)</a:t>
            </a:r>
          </a:p>
          <a:p>
            <a:endParaRPr lang="es-ES" sz="2600" dirty="0" smtClean="0"/>
          </a:p>
          <a:p>
            <a:r>
              <a:rPr lang="es-ES" sz="2600" dirty="0" smtClean="0"/>
              <a:t>Algunos usuarios solamente interaccionan con el SIG mediante el uso de mapas producidos por este.</a:t>
            </a:r>
          </a:p>
          <a:p>
            <a:endParaRPr lang="es-ES" dirty="0"/>
          </a:p>
        </p:txBody>
      </p:sp>
    </p:spTree>
    <p:extLst>
      <p:ext uri="{BB962C8B-B14F-4D97-AF65-F5344CB8AC3E}">
        <p14:creationId xmlns:p14="http://schemas.microsoft.com/office/powerpoint/2010/main" val="445534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859216" cy="1143000"/>
          </a:xfrm>
        </p:spPr>
        <p:txBody>
          <a:bodyPr/>
          <a:lstStyle/>
          <a:p>
            <a:r>
              <a:rPr lang="es-ES" sz="3200" dirty="0" smtClean="0"/>
              <a:t>Mapas: Dos tipos de mapas (funcionales) producidos por SIG</a:t>
            </a:r>
            <a:endParaRPr lang="es-ES" sz="3200" dirty="0"/>
          </a:p>
        </p:txBody>
      </p:sp>
      <p:sp>
        <p:nvSpPr>
          <p:cNvPr id="3" name="2 Marcador de contenido"/>
          <p:cNvSpPr>
            <a:spLocks noGrp="1"/>
          </p:cNvSpPr>
          <p:nvPr>
            <p:ph idx="1"/>
          </p:nvPr>
        </p:nvSpPr>
        <p:spPr>
          <a:xfrm>
            <a:off x="457200" y="1600200"/>
            <a:ext cx="7571184" cy="4800600"/>
          </a:xfrm>
        </p:spPr>
        <p:txBody>
          <a:bodyPr>
            <a:normAutofit/>
          </a:bodyPr>
          <a:lstStyle/>
          <a:p>
            <a:r>
              <a:rPr lang="es-ES" dirty="0" smtClean="0"/>
              <a:t>Mapas formales: creados de acuerdo a convenciones cartográficas, se usan como referencia o producto de comunicación. </a:t>
            </a:r>
            <a:r>
              <a:rPr lang="es-ES" dirty="0" err="1" smtClean="0"/>
              <a:t>Eg</a:t>
            </a:r>
            <a:r>
              <a:rPr lang="es-ES" dirty="0" smtClean="0"/>
              <a:t>. Mapa topográfico de uso militar 1:250000 o un mapa de vegetación de INEGI 1:50000.</a:t>
            </a:r>
          </a:p>
          <a:p>
            <a:endParaRPr lang="es-ES" dirty="0" smtClean="0"/>
          </a:p>
          <a:p>
            <a:r>
              <a:rPr lang="es-ES" dirty="0" smtClean="0"/>
              <a:t>Mapas de transitorio: usado para despliegue, análisis, edición, y consulta (preguntas) geográfica. Ej. Mapas resultado de una selección a cerca d la distribución de </a:t>
            </a:r>
            <a:r>
              <a:rPr lang="es-ES" dirty="0" err="1" smtClean="0"/>
              <a:t>regosol</a:t>
            </a:r>
            <a:r>
              <a:rPr lang="es-ES" dirty="0" smtClean="0"/>
              <a:t>, derivado de un mapa digital de suelos.</a:t>
            </a:r>
          </a:p>
          <a:p>
            <a:endParaRPr lang="es-ES" dirty="0" smtClean="0"/>
          </a:p>
          <a:p>
            <a:r>
              <a:rPr lang="es-ES" dirty="0" smtClean="0"/>
              <a:t>División arbitraria y hay un traslape considerable.</a:t>
            </a:r>
            <a:endParaRPr lang="es-ES" dirty="0"/>
          </a:p>
        </p:txBody>
      </p:sp>
    </p:spTree>
    <p:extLst>
      <p:ext uri="{BB962C8B-B14F-4D97-AF65-F5344CB8AC3E}">
        <p14:creationId xmlns:p14="http://schemas.microsoft.com/office/powerpoint/2010/main" val="3854002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3200" dirty="0" smtClean="0"/>
              <a:t>Mapas: ¿por qué los hacemos?</a:t>
            </a:r>
            <a:endParaRPr lang="es-ES" sz="3200" dirty="0"/>
          </a:p>
        </p:txBody>
      </p:sp>
      <p:sp>
        <p:nvSpPr>
          <p:cNvPr id="3" name="2 Marcador de contenido"/>
          <p:cNvSpPr>
            <a:spLocks noGrp="1"/>
          </p:cNvSpPr>
          <p:nvPr>
            <p:ph idx="1"/>
          </p:nvPr>
        </p:nvSpPr>
        <p:spPr>
          <a:xfrm>
            <a:off x="467544" y="1484784"/>
            <a:ext cx="7272808" cy="4800600"/>
          </a:xfrm>
        </p:spPr>
        <p:txBody>
          <a:bodyPr>
            <a:noAutofit/>
          </a:bodyPr>
          <a:lstStyle/>
          <a:p>
            <a:r>
              <a:rPr lang="es-ES" sz="2000" dirty="0" smtClean="0"/>
              <a:t>Arte, ciencia y técnica…. Son necesarios para crear un mapa.</a:t>
            </a:r>
          </a:p>
          <a:p>
            <a:endParaRPr lang="es-ES" sz="2000" dirty="0" smtClean="0"/>
          </a:p>
          <a:p>
            <a:r>
              <a:rPr lang="es-ES" sz="2000" dirty="0" smtClean="0"/>
              <a:t>La cartografía ha existido por miles de años, sin embargo con la era del papel, se dio un avance importante. Gran parte de la terminología que se usa actualmente es derivada de la era del papel.</a:t>
            </a:r>
          </a:p>
          <a:p>
            <a:endParaRPr lang="es-ES" sz="2000" dirty="0" smtClean="0"/>
          </a:p>
          <a:p>
            <a:r>
              <a:rPr lang="es-ES" sz="2000" dirty="0" smtClean="0"/>
              <a:t>Los esfuerzos cartográficos a principios de siglo tuvieron como incentivo campañas bélicas, sin embargo actualmente el uso es generalizado.</a:t>
            </a:r>
          </a:p>
          <a:p>
            <a:endParaRPr lang="es-ES" sz="2000" dirty="0" smtClean="0"/>
          </a:p>
          <a:p>
            <a:r>
              <a:rPr lang="es-ES" sz="2000" dirty="0" smtClean="0"/>
              <a:t>Se utilizan mapas para ilustración y planeación económica, ambiental y social. En dos formatos</a:t>
            </a:r>
            <a:r>
              <a:rPr lang="es-ES" sz="2000" dirty="0" smtClean="0">
                <a:sym typeface="Wingdings" panose="05000000000000000000" pitchFamily="2" charset="2"/>
              </a:rPr>
              <a:t></a:t>
            </a:r>
            <a:r>
              <a:rPr lang="es-ES" sz="2000" dirty="0" smtClean="0"/>
              <a:t> mapas digitales y mapas en papel.</a:t>
            </a:r>
            <a:endParaRPr lang="es-ES" sz="2000" dirty="0"/>
          </a:p>
        </p:txBody>
      </p:sp>
    </p:spTree>
    <p:extLst>
      <p:ext uri="{BB962C8B-B14F-4D97-AF65-F5344CB8AC3E}">
        <p14:creationId xmlns:p14="http://schemas.microsoft.com/office/powerpoint/2010/main" val="3939640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3200" dirty="0" smtClean="0"/>
              <a:t>Mapas y Cartografía</a:t>
            </a:r>
            <a:endParaRPr lang="es-ES" sz="3200" dirty="0"/>
          </a:p>
        </p:txBody>
      </p:sp>
      <p:sp>
        <p:nvSpPr>
          <p:cNvPr id="3" name="2 Marcador de contenido"/>
          <p:cNvSpPr>
            <a:spLocks noGrp="1"/>
          </p:cNvSpPr>
          <p:nvPr>
            <p:ph idx="1"/>
          </p:nvPr>
        </p:nvSpPr>
        <p:spPr/>
        <p:txBody>
          <a:bodyPr/>
          <a:lstStyle/>
          <a:p>
            <a:r>
              <a:rPr lang="es-ES" sz="2000" dirty="0" smtClean="0"/>
              <a:t>El mapa es el producto final de una serie de procesos en SIG: colección de datos</a:t>
            </a:r>
            <a:r>
              <a:rPr lang="es-ES" sz="2000" dirty="0" smtClean="0">
                <a:sym typeface="Wingdings" pitchFamily="2" charset="2"/>
              </a:rPr>
              <a:t> edición y mantenimiento de </a:t>
            </a:r>
            <a:r>
              <a:rPr lang="es-ES" sz="2000" dirty="0" err="1" smtClean="0">
                <a:sym typeface="Wingdings" pitchFamily="2" charset="2"/>
              </a:rPr>
              <a:t>rdbms</a:t>
            </a:r>
            <a:r>
              <a:rPr lang="es-ES" sz="2000" dirty="0" smtClean="0">
                <a:sym typeface="Wingdings" pitchFamily="2" charset="2"/>
              </a:rPr>
              <a:t>  análisis producción de mapa. Cada uno de estos pasos transforma y genera datos hasta poderlos desplegar correctamente en una tecnología en particular.</a:t>
            </a:r>
          </a:p>
          <a:p>
            <a:endParaRPr lang="es-ES" dirty="0" smtClean="0">
              <a:sym typeface="Wingdings" pitchFamily="2" charset="2"/>
            </a:endParaRPr>
          </a:p>
          <a:p>
            <a:endParaRPr lang="es-ES" dirty="0"/>
          </a:p>
        </p:txBody>
      </p:sp>
      <p:sp>
        <p:nvSpPr>
          <p:cNvPr id="4" name="3 CuadroTexto"/>
          <p:cNvSpPr txBox="1"/>
          <p:nvPr/>
        </p:nvSpPr>
        <p:spPr>
          <a:xfrm>
            <a:off x="3347864" y="4555966"/>
            <a:ext cx="1584176" cy="646331"/>
          </a:xfrm>
          <a:prstGeom prst="rect">
            <a:avLst/>
          </a:prstGeom>
          <a:solidFill>
            <a:schemeClr val="accent3"/>
          </a:solidFill>
        </p:spPr>
        <p:txBody>
          <a:bodyPr wrap="square" rtlCol="0">
            <a:spAutoFit/>
          </a:bodyPr>
          <a:lstStyle/>
          <a:p>
            <a:r>
              <a:rPr lang="es-ES" dirty="0" smtClean="0"/>
              <a:t>Base de datos cartográfica</a:t>
            </a:r>
            <a:endParaRPr lang="es-ES" dirty="0"/>
          </a:p>
        </p:txBody>
      </p:sp>
      <p:sp>
        <p:nvSpPr>
          <p:cNvPr id="5" name="4 CuadroTexto"/>
          <p:cNvSpPr txBox="1"/>
          <p:nvPr/>
        </p:nvSpPr>
        <p:spPr>
          <a:xfrm>
            <a:off x="899592" y="4077072"/>
            <a:ext cx="1440160" cy="646331"/>
          </a:xfrm>
          <a:prstGeom prst="rect">
            <a:avLst/>
          </a:prstGeom>
          <a:noFill/>
        </p:spPr>
        <p:txBody>
          <a:bodyPr wrap="square" rtlCol="0">
            <a:spAutoFit/>
          </a:bodyPr>
          <a:lstStyle/>
          <a:p>
            <a:r>
              <a:rPr lang="es-ES" dirty="0" smtClean="0"/>
              <a:t>Colección de datos</a:t>
            </a:r>
            <a:endParaRPr lang="es-ES" dirty="0"/>
          </a:p>
        </p:txBody>
      </p:sp>
      <p:sp>
        <p:nvSpPr>
          <p:cNvPr id="6" name="5 CuadroTexto"/>
          <p:cNvSpPr txBox="1"/>
          <p:nvPr/>
        </p:nvSpPr>
        <p:spPr>
          <a:xfrm>
            <a:off x="1331640" y="5202297"/>
            <a:ext cx="1440160" cy="369332"/>
          </a:xfrm>
          <a:prstGeom prst="rect">
            <a:avLst/>
          </a:prstGeom>
          <a:noFill/>
        </p:spPr>
        <p:txBody>
          <a:bodyPr wrap="square" rtlCol="0">
            <a:spAutoFit/>
          </a:bodyPr>
          <a:lstStyle/>
          <a:p>
            <a:r>
              <a:rPr lang="es-ES" dirty="0"/>
              <a:t>M</a:t>
            </a:r>
            <a:r>
              <a:rPr lang="es-ES" dirty="0" smtClean="0"/>
              <a:t>anejo</a:t>
            </a:r>
            <a:endParaRPr lang="es-ES" dirty="0"/>
          </a:p>
        </p:txBody>
      </p:sp>
      <p:sp>
        <p:nvSpPr>
          <p:cNvPr id="7" name="6 CuadroTexto"/>
          <p:cNvSpPr txBox="1"/>
          <p:nvPr/>
        </p:nvSpPr>
        <p:spPr>
          <a:xfrm>
            <a:off x="2347784" y="3434923"/>
            <a:ext cx="2440240" cy="369332"/>
          </a:xfrm>
          <a:prstGeom prst="rect">
            <a:avLst/>
          </a:prstGeom>
          <a:noFill/>
        </p:spPr>
        <p:txBody>
          <a:bodyPr wrap="square" rtlCol="0">
            <a:spAutoFit/>
          </a:bodyPr>
          <a:lstStyle/>
          <a:p>
            <a:r>
              <a:rPr lang="es-ES" dirty="0" smtClean="0"/>
              <a:t>Edición/mantenimiento</a:t>
            </a:r>
            <a:endParaRPr lang="es-ES" dirty="0"/>
          </a:p>
        </p:txBody>
      </p:sp>
      <p:sp>
        <p:nvSpPr>
          <p:cNvPr id="8" name="7 CuadroTexto"/>
          <p:cNvSpPr txBox="1"/>
          <p:nvPr/>
        </p:nvSpPr>
        <p:spPr>
          <a:xfrm>
            <a:off x="2332946" y="5966390"/>
            <a:ext cx="1440160" cy="369332"/>
          </a:xfrm>
          <a:prstGeom prst="rect">
            <a:avLst/>
          </a:prstGeom>
          <a:noFill/>
        </p:spPr>
        <p:txBody>
          <a:bodyPr wrap="square" rtlCol="0">
            <a:spAutoFit/>
          </a:bodyPr>
          <a:lstStyle/>
          <a:p>
            <a:r>
              <a:rPr lang="es-ES" dirty="0" smtClean="0"/>
              <a:t>Análisis</a:t>
            </a:r>
            <a:endParaRPr lang="es-ES" dirty="0"/>
          </a:p>
        </p:txBody>
      </p:sp>
      <p:sp>
        <p:nvSpPr>
          <p:cNvPr id="9" name="8 CuadroTexto"/>
          <p:cNvSpPr txBox="1"/>
          <p:nvPr/>
        </p:nvSpPr>
        <p:spPr>
          <a:xfrm>
            <a:off x="6145852" y="4694466"/>
            <a:ext cx="1656184" cy="369332"/>
          </a:xfrm>
          <a:prstGeom prst="rect">
            <a:avLst/>
          </a:prstGeom>
          <a:noFill/>
        </p:spPr>
        <p:txBody>
          <a:bodyPr wrap="square" rtlCol="0">
            <a:spAutoFit/>
          </a:bodyPr>
          <a:lstStyle/>
          <a:p>
            <a:r>
              <a:rPr lang="es-ES" dirty="0" smtClean="0"/>
              <a:t>Producto/mapa</a:t>
            </a:r>
            <a:endParaRPr lang="es-ES" dirty="0"/>
          </a:p>
        </p:txBody>
      </p:sp>
      <p:cxnSp>
        <p:nvCxnSpPr>
          <p:cNvPr id="11" name="10 Conector recto de flecha"/>
          <p:cNvCxnSpPr>
            <a:stCxn id="7" idx="2"/>
            <a:endCxn id="4" idx="0"/>
          </p:cNvCxnSpPr>
          <p:nvPr/>
        </p:nvCxnSpPr>
        <p:spPr>
          <a:xfrm>
            <a:off x="3567904" y="3804255"/>
            <a:ext cx="572048" cy="75171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13 Conector recto de flecha"/>
          <p:cNvCxnSpPr>
            <a:stCxn id="5" idx="3"/>
            <a:endCxn id="4" idx="1"/>
          </p:cNvCxnSpPr>
          <p:nvPr/>
        </p:nvCxnSpPr>
        <p:spPr>
          <a:xfrm>
            <a:off x="2339752" y="4400238"/>
            <a:ext cx="1008112" cy="4788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15 Conector recto de flecha"/>
          <p:cNvCxnSpPr>
            <a:stCxn id="6" idx="3"/>
          </p:cNvCxnSpPr>
          <p:nvPr/>
        </p:nvCxnSpPr>
        <p:spPr>
          <a:xfrm flipV="1">
            <a:off x="2771800" y="5202297"/>
            <a:ext cx="576064" cy="1846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17 Conector recto de flecha"/>
          <p:cNvCxnSpPr>
            <a:stCxn id="8" idx="0"/>
            <a:endCxn id="4" idx="2"/>
          </p:cNvCxnSpPr>
          <p:nvPr/>
        </p:nvCxnSpPr>
        <p:spPr>
          <a:xfrm flipV="1">
            <a:off x="3053026" y="5202297"/>
            <a:ext cx="1086926" cy="7640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20 Conector recto de flecha"/>
          <p:cNvCxnSpPr>
            <a:stCxn id="4" idx="3"/>
            <a:endCxn id="9" idx="1"/>
          </p:cNvCxnSpPr>
          <p:nvPr/>
        </p:nvCxnSpPr>
        <p:spPr>
          <a:xfrm>
            <a:off x="4932040" y="4879132"/>
            <a:ext cx="121381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2396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3200" dirty="0"/>
              <a:t>Mapas y Cartografía</a:t>
            </a:r>
          </a:p>
        </p:txBody>
      </p:sp>
      <p:sp>
        <p:nvSpPr>
          <p:cNvPr id="3" name="2 Marcador de contenido"/>
          <p:cNvSpPr>
            <a:spLocks noGrp="1"/>
          </p:cNvSpPr>
          <p:nvPr>
            <p:ph idx="1"/>
          </p:nvPr>
        </p:nvSpPr>
        <p:spPr>
          <a:xfrm>
            <a:off x="457200" y="1600200"/>
            <a:ext cx="7620000" cy="4800600"/>
          </a:xfrm>
        </p:spPr>
        <p:txBody>
          <a:bodyPr>
            <a:normAutofit/>
          </a:bodyPr>
          <a:lstStyle/>
          <a:p>
            <a:r>
              <a:rPr lang="es-ES" sz="2400" dirty="0" smtClean="0"/>
              <a:t>Hay dos tipos básicos de mapa:</a:t>
            </a:r>
          </a:p>
          <a:p>
            <a:endParaRPr lang="es-ES" sz="2400" dirty="0" smtClean="0"/>
          </a:p>
          <a:p>
            <a:pPr marL="114300" indent="0">
              <a:buNone/>
            </a:pPr>
            <a:r>
              <a:rPr lang="es-ES" sz="2400" dirty="0"/>
              <a:t>-Referencia: Dan información general (ej. mapas topográficos mapas de </a:t>
            </a:r>
            <a:r>
              <a:rPr lang="es-ES" sz="2400" dirty="0" err="1"/>
              <a:t>isoyetas</a:t>
            </a:r>
            <a:r>
              <a:rPr lang="es-ES" sz="2400" dirty="0" smtClean="0"/>
              <a:t>).</a:t>
            </a:r>
          </a:p>
          <a:p>
            <a:pPr marL="114300" indent="0">
              <a:buNone/>
            </a:pPr>
            <a:endParaRPr lang="es-ES" sz="2400" dirty="0"/>
          </a:p>
          <a:p>
            <a:pPr marL="114300" indent="0">
              <a:buNone/>
            </a:pPr>
            <a:r>
              <a:rPr lang="es-ES" sz="2400" dirty="0" smtClean="0"/>
              <a:t>-Temáticos: </a:t>
            </a:r>
            <a:r>
              <a:rPr lang="es-ES" sz="2400" dirty="0"/>
              <a:t>muestran temas </a:t>
            </a:r>
            <a:r>
              <a:rPr lang="es-ES" sz="2400" dirty="0" smtClean="0"/>
              <a:t>geográficos específicos </a:t>
            </a:r>
            <a:r>
              <a:rPr lang="es-ES" sz="2400" dirty="0"/>
              <a:t>(ej. Suelos, climas, </a:t>
            </a:r>
            <a:r>
              <a:rPr lang="es-ES" sz="2400" dirty="0" smtClean="0"/>
              <a:t>vegetación)</a:t>
            </a:r>
            <a:endParaRPr lang="es-ES" sz="2400" dirty="0"/>
          </a:p>
          <a:p>
            <a:pPr marL="114300" indent="0">
              <a:buNone/>
            </a:pPr>
            <a:endParaRPr lang="es-ES" sz="2400" dirty="0" smtClean="0"/>
          </a:p>
          <a:p>
            <a:r>
              <a:rPr lang="es-ES" sz="2400" dirty="0" smtClean="0"/>
              <a:t>Los mapas son a la vez repositorios de información y herramientas de comunicación</a:t>
            </a:r>
          </a:p>
          <a:p>
            <a:endParaRPr lang="es-ES" sz="2400" dirty="0" smtClean="0"/>
          </a:p>
        </p:txBody>
      </p:sp>
    </p:spTree>
    <p:extLst>
      <p:ext uri="{BB962C8B-B14F-4D97-AF65-F5344CB8AC3E}">
        <p14:creationId xmlns:p14="http://schemas.microsoft.com/office/powerpoint/2010/main" val="154075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3200" dirty="0" smtClean="0"/>
              <a:t>Limitaciones de los mapas:</a:t>
            </a:r>
            <a:endParaRPr lang="es-ES" sz="3200" dirty="0"/>
          </a:p>
        </p:txBody>
      </p:sp>
      <p:sp>
        <p:nvSpPr>
          <p:cNvPr id="3" name="2 Marcador de contenido"/>
          <p:cNvSpPr>
            <a:spLocks noGrp="1"/>
          </p:cNvSpPr>
          <p:nvPr>
            <p:ph idx="1"/>
          </p:nvPr>
        </p:nvSpPr>
        <p:spPr>
          <a:xfrm>
            <a:off x="457200" y="1600200"/>
            <a:ext cx="7620000" cy="4800600"/>
          </a:xfrm>
        </p:spPr>
        <p:txBody>
          <a:bodyPr>
            <a:normAutofit/>
          </a:bodyPr>
          <a:lstStyle/>
          <a:p>
            <a:r>
              <a:rPr lang="es-ES" dirty="0" smtClean="0"/>
              <a:t>Los mapas pueden ser usados para distorsionar información (mentir) de manera accidental o a propósito (el uso de símbolos puede afectar la percepción dependiendo de que tanto resaltes un símbolo)</a:t>
            </a:r>
          </a:p>
          <a:p>
            <a:endParaRPr lang="es-ES" dirty="0" smtClean="0"/>
          </a:p>
          <a:p>
            <a:r>
              <a:rPr lang="es-ES" dirty="0" smtClean="0"/>
              <a:t>Los mapas son representaciones de un muestreo!... Mapas generados sobre la misma población a diferente tiempo o espacio pueden arrojar cosas diferentes. Cuidado con la estadística</a:t>
            </a:r>
          </a:p>
          <a:p>
            <a:endParaRPr lang="es-ES" dirty="0" smtClean="0"/>
          </a:p>
          <a:p>
            <a:r>
              <a:rPr lang="es-ES" dirty="0" smtClean="0"/>
              <a:t>El diseño del mapa es la percepción del creador del mismo y puede ser confuso para otras personas</a:t>
            </a:r>
          </a:p>
          <a:p>
            <a:endParaRPr lang="es-ES" dirty="0" smtClean="0"/>
          </a:p>
          <a:p>
            <a:endParaRPr lang="es-ES" dirty="0"/>
          </a:p>
        </p:txBody>
      </p:sp>
    </p:spTree>
    <p:extLst>
      <p:ext uri="{BB962C8B-B14F-4D97-AF65-F5344CB8AC3E}">
        <p14:creationId xmlns:p14="http://schemas.microsoft.com/office/powerpoint/2010/main" val="839082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3200" dirty="0" smtClean="0"/>
              <a:t>Capacidades de mapeo con SIG</a:t>
            </a:r>
            <a:endParaRPr lang="es-ES" sz="3200" dirty="0"/>
          </a:p>
        </p:txBody>
      </p:sp>
      <p:sp>
        <p:nvSpPr>
          <p:cNvPr id="3" name="2 Marcador de contenido"/>
          <p:cNvSpPr>
            <a:spLocks noGrp="1"/>
          </p:cNvSpPr>
          <p:nvPr>
            <p:ph idx="1"/>
          </p:nvPr>
        </p:nvSpPr>
        <p:spPr>
          <a:xfrm>
            <a:off x="457200" y="1268760"/>
            <a:ext cx="7859216" cy="5141168"/>
          </a:xfrm>
        </p:spPr>
        <p:txBody>
          <a:bodyPr>
            <a:noAutofit/>
          </a:bodyPr>
          <a:lstStyle/>
          <a:p>
            <a:r>
              <a:rPr lang="es-ES" sz="2000" dirty="0" smtClean="0"/>
              <a:t>El SIG permite a los creadores de mapas una libertad sin precedentes (no presente en el mapa de papel):</a:t>
            </a:r>
          </a:p>
          <a:p>
            <a:endParaRPr lang="es-ES" sz="2000" dirty="0" smtClean="0"/>
          </a:p>
          <a:p>
            <a:pPr>
              <a:buFontTx/>
              <a:buChar char="-"/>
            </a:pPr>
            <a:r>
              <a:rPr lang="es-ES" sz="2000" dirty="0" smtClean="0"/>
              <a:t>La capacidad de hacer zoom: permite ver el mapa a diferentes escalas.</a:t>
            </a:r>
          </a:p>
          <a:p>
            <a:pPr>
              <a:buFontTx/>
              <a:buChar char="-"/>
            </a:pPr>
            <a:endParaRPr lang="es-ES" sz="2000" dirty="0" smtClean="0"/>
          </a:p>
          <a:p>
            <a:pPr>
              <a:buFontTx/>
              <a:buChar char="-"/>
            </a:pPr>
            <a:r>
              <a:rPr lang="es-ES" sz="2000" dirty="0" smtClean="0"/>
              <a:t> La habilidad de “Pan” (arrastre) nos permite observar áreas adyacentes a la misma escala.</a:t>
            </a:r>
          </a:p>
          <a:p>
            <a:pPr>
              <a:buFontTx/>
              <a:buChar char="-"/>
            </a:pPr>
            <a:endParaRPr lang="es-ES" sz="2000" dirty="0" smtClean="0"/>
          </a:p>
          <a:p>
            <a:pPr>
              <a:buFontTx/>
              <a:buChar char="-"/>
            </a:pPr>
            <a:r>
              <a:rPr lang="es-ES" sz="2000" dirty="0" smtClean="0"/>
              <a:t>Los SIG puede mostrar animaciones dinámicas de procesos.</a:t>
            </a:r>
          </a:p>
          <a:p>
            <a:pPr>
              <a:buFontTx/>
              <a:buChar char="-"/>
            </a:pPr>
            <a:endParaRPr lang="es-ES" sz="2000" dirty="0" smtClean="0"/>
          </a:p>
          <a:p>
            <a:pPr>
              <a:buFontTx/>
              <a:buChar char="-"/>
            </a:pPr>
            <a:r>
              <a:rPr lang="es-ES" sz="2000" dirty="0" smtClean="0"/>
              <a:t>Operaciones en 3D son efectivas en SIG.</a:t>
            </a:r>
          </a:p>
          <a:p>
            <a:pPr>
              <a:buFontTx/>
              <a:buChar char="-"/>
            </a:pPr>
            <a:endParaRPr lang="es-ES" sz="2000" dirty="0" smtClean="0"/>
          </a:p>
          <a:p>
            <a:pPr>
              <a:buFontTx/>
              <a:buChar char="-"/>
            </a:pPr>
            <a:r>
              <a:rPr lang="es-ES" sz="2000" dirty="0" smtClean="0"/>
              <a:t>Análisis de múltiples mapas a la vez apagando y prendiendo temas.</a:t>
            </a:r>
          </a:p>
          <a:p>
            <a:pPr>
              <a:buFontTx/>
              <a:buChar char="-"/>
            </a:pPr>
            <a:endParaRPr lang="es-ES" sz="2000" dirty="0" smtClean="0"/>
          </a:p>
          <a:p>
            <a:pPr>
              <a:buFontTx/>
              <a:buChar char="-"/>
            </a:pPr>
            <a:r>
              <a:rPr lang="es-ES" sz="2000" dirty="0" smtClean="0"/>
              <a:t>Cada usuario puede crear su propio mapa (uso centrado en interés). </a:t>
            </a:r>
            <a:endParaRPr lang="es-ES" sz="2000" dirty="0"/>
          </a:p>
        </p:txBody>
      </p:sp>
    </p:spTree>
    <p:extLst>
      <p:ext uri="{BB962C8B-B14F-4D97-AF65-F5344CB8AC3E}">
        <p14:creationId xmlns:p14="http://schemas.microsoft.com/office/powerpoint/2010/main" val="687039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3200" dirty="0" smtClean="0"/>
              <a:t>Principios de diseño de mapas:</a:t>
            </a:r>
            <a:endParaRPr lang="es-ES" sz="3200" dirty="0"/>
          </a:p>
        </p:txBody>
      </p:sp>
      <p:sp>
        <p:nvSpPr>
          <p:cNvPr id="3" name="2 Marcador de contenido"/>
          <p:cNvSpPr>
            <a:spLocks noGrp="1"/>
          </p:cNvSpPr>
          <p:nvPr>
            <p:ph idx="1"/>
          </p:nvPr>
        </p:nvSpPr>
        <p:spPr>
          <a:xfrm>
            <a:off x="457200" y="1600200"/>
            <a:ext cx="7620000" cy="4800600"/>
          </a:xfrm>
        </p:spPr>
        <p:txBody>
          <a:bodyPr>
            <a:normAutofit/>
          </a:bodyPr>
          <a:lstStyle/>
          <a:p>
            <a:r>
              <a:rPr lang="es-ES" sz="2000" dirty="0" smtClean="0"/>
              <a:t>Son técnicas fundamentales para comunicación visual tiene que ver con los aspectos de estructura de la composición de objetos.</a:t>
            </a:r>
          </a:p>
          <a:p>
            <a:endParaRPr lang="es-ES" sz="2000" dirty="0" smtClean="0"/>
          </a:p>
          <a:p>
            <a:r>
              <a:rPr lang="es-ES" sz="2000" dirty="0" smtClean="0"/>
              <a:t>¿Que es lo que quieres comunicar con tu mapa? ¿</a:t>
            </a:r>
            <a:r>
              <a:rPr lang="es-ES" sz="2000" dirty="0" err="1" smtClean="0"/>
              <a:t>Cuále</a:t>
            </a:r>
            <a:r>
              <a:rPr lang="es-ES" sz="2000" dirty="0" smtClean="0"/>
              <a:t> son las formas que conviene usar para comunicar mi mensaje? ¿Cuáles colores?</a:t>
            </a:r>
          </a:p>
          <a:p>
            <a:endParaRPr lang="es-ES" sz="2000" dirty="0" smtClean="0"/>
          </a:p>
          <a:p>
            <a:r>
              <a:rPr lang="es-ES" sz="2000" dirty="0" smtClean="0"/>
              <a:t>Tres principios de diseño:</a:t>
            </a:r>
          </a:p>
          <a:p>
            <a:pPr marL="114300" indent="0">
              <a:buNone/>
            </a:pPr>
            <a:r>
              <a:rPr lang="es-ES" sz="2000" dirty="0" smtClean="0"/>
              <a:t>-Unidad</a:t>
            </a:r>
          </a:p>
          <a:p>
            <a:pPr marL="114300" indent="0">
              <a:buNone/>
            </a:pPr>
            <a:r>
              <a:rPr lang="es-ES" sz="2000" dirty="0" smtClean="0"/>
              <a:t>-Balance</a:t>
            </a:r>
          </a:p>
          <a:p>
            <a:pPr marL="114300" indent="0">
              <a:buNone/>
            </a:pPr>
            <a:r>
              <a:rPr lang="es-ES" sz="2000" dirty="0" smtClean="0"/>
              <a:t>-Énfasis </a:t>
            </a:r>
            <a:endParaRPr lang="es-ES" sz="2000" dirty="0"/>
          </a:p>
        </p:txBody>
      </p:sp>
    </p:spTree>
    <p:extLst>
      <p:ext uri="{BB962C8B-B14F-4D97-AF65-F5344CB8AC3E}">
        <p14:creationId xmlns:p14="http://schemas.microsoft.com/office/powerpoint/2010/main" val="829578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3200" dirty="0"/>
              <a:t>Principios de </a:t>
            </a:r>
            <a:r>
              <a:rPr lang="es-ES" sz="3200" dirty="0" smtClean="0"/>
              <a:t>diseño: Unidad</a:t>
            </a:r>
            <a:endParaRPr lang="es-ES" sz="3200" dirty="0"/>
          </a:p>
        </p:txBody>
      </p:sp>
      <p:sp>
        <p:nvSpPr>
          <p:cNvPr id="3" name="2 Marcador de contenido"/>
          <p:cNvSpPr>
            <a:spLocks noGrp="1"/>
          </p:cNvSpPr>
          <p:nvPr>
            <p:ph idx="1"/>
          </p:nvPr>
        </p:nvSpPr>
        <p:spPr>
          <a:xfrm>
            <a:off x="457200" y="1600200"/>
            <a:ext cx="4114800" cy="4800600"/>
          </a:xfrm>
        </p:spPr>
        <p:txBody>
          <a:bodyPr>
            <a:normAutofit/>
          </a:bodyPr>
          <a:lstStyle/>
          <a:p>
            <a:r>
              <a:rPr lang="es-ES" dirty="0" smtClean="0"/>
              <a:t>Es la organización completa, y cohesión del </a:t>
            </a:r>
            <a:r>
              <a:rPr lang="es-ES" dirty="0"/>
              <a:t>d</a:t>
            </a:r>
            <a:r>
              <a:rPr lang="es-ES" dirty="0" smtClean="0"/>
              <a:t>iseño.</a:t>
            </a:r>
          </a:p>
          <a:p>
            <a:endParaRPr lang="es-ES" dirty="0" smtClean="0"/>
          </a:p>
          <a:p>
            <a:r>
              <a:rPr lang="es-ES" dirty="0" smtClean="0"/>
              <a:t>Varios métodos para lograr unidad en diseño visual algunos ejemplos son:</a:t>
            </a:r>
          </a:p>
          <a:p>
            <a:endParaRPr lang="es-ES" dirty="0" smtClean="0"/>
          </a:p>
          <a:p>
            <a:pPr marL="114300" indent="0">
              <a:buNone/>
            </a:pPr>
            <a:r>
              <a:rPr lang="es-ES" dirty="0" smtClean="0"/>
              <a:t>-Composición: uso de formas similares (triángulos, círculos, rectángulos, </a:t>
            </a:r>
            <a:r>
              <a:rPr lang="es-ES" dirty="0" err="1" smtClean="0"/>
              <a:t>etc</a:t>
            </a:r>
            <a:r>
              <a:rPr lang="es-ES" dirty="0" smtClean="0"/>
              <a:t>)</a:t>
            </a:r>
          </a:p>
          <a:p>
            <a:pPr marL="114300" indent="0">
              <a:buNone/>
            </a:pPr>
            <a:endParaRPr lang="es-ES" dirty="0"/>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4175955" y="2821794"/>
            <a:ext cx="4680521" cy="1872208"/>
          </a:xfrm>
          <a:prstGeom prst="rect">
            <a:avLst/>
          </a:prstGeom>
        </p:spPr>
      </p:pic>
    </p:spTree>
    <p:extLst>
      <p:ext uri="{BB962C8B-B14F-4D97-AF65-F5344CB8AC3E}">
        <p14:creationId xmlns:p14="http://schemas.microsoft.com/office/powerpoint/2010/main" val="1034194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1600200"/>
            <a:ext cx="3610744" cy="4800600"/>
          </a:xfrm>
        </p:spPr>
        <p:txBody>
          <a:bodyPr>
            <a:normAutofit lnSpcReduction="10000"/>
          </a:bodyPr>
          <a:lstStyle/>
          <a:p>
            <a:pPr marL="114300" indent="0">
              <a:buClr>
                <a:srgbClr val="A9A57C"/>
              </a:buClr>
              <a:buNone/>
            </a:pPr>
            <a:r>
              <a:rPr lang="es-MX" sz="2000" dirty="0" smtClean="0">
                <a:solidFill>
                  <a:srgbClr val="2F2B20"/>
                </a:solidFill>
              </a:rPr>
              <a:t>Métodos </a:t>
            </a:r>
            <a:r>
              <a:rPr lang="es-MX" sz="2000" dirty="0">
                <a:solidFill>
                  <a:srgbClr val="2F2B20"/>
                </a:solidFill>
              </a:rPr>
              <a:t>para lograr unidad en diseño visual algunos ejemplos </a:t>
            </a:r>
            <a:r>
              <a:rPr lang="es-MX" sz="2000" dirty="0" smtClean="0">
                <a:solidFill>
                  <a:srgbClr val="2F2B20"/>
                </a:solidFill>
              </a:rPr>
              <a:t>son</a:t>
            </a:r>
          </a:p>
          <a:p>
            <a:pPr>
              <a:buClr>
                <a:srgbClr val="A9A57C"/>
              </a:buClr>
            </a:pPr>
            <a:endParaRPr lang="es-ES" sz="2000" dirty="0" smtClean="0">
              <a:solidFill>
                <a:srgbClr val="2F2B20"/>
              </a:solidFill>
            </a:endParaRPr>
          </a:p>
          <a:p>
            <a:pPr>
              <a:buClr>
                <a:srgbClr val="A9A57C"/>
              </a:buClr>
            </a:pPr>
            <a:r>
              <a:rPr lang="es-ES" sz="2000" dirty="0" smtClean="0">
                <a:solidFill>
                  <a:srgbClr val="2F2B20"/>
                </a:solidFill>
              </a:rPr>
              <a:t>Módulo </a:t>
            </a:r>
            <a:r>
              <a:rPr lang="es-ES" sz="2000" dirty="0" err="1">
                <a:solidFill>
                  <a:srgbClr val="2F2B20"/>
                </a:solidFill>
              </a:rPr>
              <a:t>grid</a:t>
            </a:r>
            <a:r>
              <a:rPr lang="es-ES" sz="2000" dirty="0">
                <a:solidFill>
                  <a:srgbClr val="2F2B20"/>
                </a:solidFill>
              </a:rPr>
              <a:t>: uso de celdas para denotar que los elementos son parte de un todo</a:t>
            </a:r>
            <a:r>
              <a:rPr lang="es-ES" sz="2000" dirty="0" smtClean="0">
                <a:solidFill>
                  <a:srgbClr val="2F2B20"/>
                </a:solidFill>
              </a:rPr>
              <a:t>.</a:t>
            </a:r>
          </a:p>
          <a:p>
            <a:pPr>
              <a:buClr>
                <a:srgbClr val="A9A57C"/>
              </a:buClr>
            </a:pPr>
            <a:endParaRPr lang="es-ES" sz="2000" dirty="0">
              <a:solidFill>
                <a:srgbClr val="2F2B20"/>
              </a:solidFill>
            </a:endParaRPr>
          </a:p>
          <a:p>
            <a:pPr>
              <a:buClr>
                <a:srgbClr val="A9A57C"/>
              </a:buClr>
            </a:pPr>
            <a:r>
              <a:rPr lang="es-ES" sz="2000" dirty="0" smtClean="0">
                <a:solidFill>
                  <a:srgbClr val="2F2B20"/>
                </a:solidFill>
              </a:rPr>
              <a:t>Uso </a:t>
            </a:r>
            <a:r>
              <a:rPr lang="es-ES" sz="2000" dirty="0">
                <a:solidFill>
                  <a:srgbClr val="2F2B20"/>
                </a:solidFill>
              </a:rPr>
              <a:t>de temas: uso de motivos para el diseño, (ej. figuras militares para una campaña bélica, figuras de servicios si vas a denotar hoteles, restaurantes, bares, etc.)</a:t>
            </a:r>
          </a:p>
        </p:txBody>
      </p:sp>
      <p:sp>
        <p:nvSpPr>
          <p:cNvPr id="4" name="1 Título"/>
          <p:cNvSpPr>
            <a:spLocks noGrp="1"/>
          </p:cNvSpPr>
          <p:nvPr>
            <p:ph type="title"/>
          </p:nvPr>
        </p:nvSpPr>
        <p:spPr/>
        <p:txBody>
          <a:bodyPr/>
          <a:lstStyle/>
          <a:p>
            <a:r>
              <a:rPr lang="es-ES" sz="3200" dirty="0"/>
              <a:t>Principios de </a:t>
            </a:r>
            <a:r>
              <a:rPr lang="es-ES" sz="3200" dirty="0" smtClean="0"/>
              <a:t>diseño: Unidad</a:t>
            </a:r>
            <a:endParaRPr lang="es-ES" sz="3200" dirty="0"/>
          </a:p>
        </p:txBody>
      </p:sp>
      <p:pic>
        <p:nvPicPr>
          <p:cNvPr id="9" name="Imagen 8"/>
          <p:cNvPicPr>
            <a:picLocks noChangeAspect="1"/>
          </p:cNvPicPr>
          <p:nvPr/>
        </p:nvPicPr>
        <p:blipFill>
          <a:blip r:embed="rId2"/>
          <a:stretch>
            <a:fillRect/>
          </a:stretch>
        </p:blipFill>
        <p:spPr>
          <a:xfrm>
            <a:off x="5220072" y="2204864"/>
            <a:ext cx="2594541" cy="2194197"/>
          </a:xfrm>
          <a:prstGeom prst="rect">
            <a:avLst/>
          </a:prstGeom>
        </p:spPr>
      </p:pic>
    </p:spTree>
    <p:extLst>
      <p:ext uri="{BB962C8B-B14F-4D97-AF65-F5344CB8AC3E}">
        <p14:creationId xmlns:p14="http://schemas.microsoft.com/office/powerpoint/2010/main" val="2230034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3200" dirty="0"/>
              <a:t>Principios de </a:t>
            </a:r>
            <a:r>
              <a:rPr lang="es-ES" sz="3200" dirty="0" smtClean="0"/>
              <a:t>diseño</a:t>
            </a:r>
            <a:r>
              <a:rPr lang="es-ES" sz="3200" dirty="0"/>
              <a:t>: </a:t>
            </a:r>
            <a:r>
              <a:rPr lang="es-ES" sz="3200" dirty="0" smtClean="0"/>
              <a:t>Balance</a:t>
            </a:r>
            <a:endParaRPr lang="es-ES" sz="3200" dirty="0"/>
          </a:p>
        </p:txBody>
      </p:sp>
      <p:sp>
        <p:nvSpPr>
          <p:cNvPr id="3" name="2 Marcador de contenido"/>
          <p:cNvSpPr>
            <a:spLocks noGrp="1"/>
          </p:cNvSpPr>
          <p:nvPr>
            <p:ph idx="1"/>
          </p:nvPr>
        </p:nvSpPr>
        <p:spPr/>
        <p:txBody>
          <a:bodyPr/>
          <a:lstStyle/>
          <a:p>
            <a:r>
              <a:rPr lang="es-ES" dirty="0" smtClean="0"/>
              <a:t>El equilibrio en el diseño incrementa el orden y la unidad en un mapa.</a:t>
            </a:r>
          </a:p>
          <a:p>
            <a:endParaRPr lang="es-ES" dirty="0"/>
          </a:p>
          <a:p>
            <a:endParaRPr lang="es-ES" dirty="0" smtClean="0"/>
          </a:p>
          <a:p>
            <a:endParaRPr lang="es-ES" dirty="0" smtClean="0"/>
          </a:p>
          <a:p>
            <a:r>
              <a:rPr lang="es-ES" dirty="0" smtClean="0"/>
              <a:t>Algunos de los elementos que pueden crear balance un diseño son la simetría, la asimetría o elementos tales como simetría radial.</a:t>
            </a:r>
          </a:p>
          <a:p>
            <a:pPr marL="114300" indent="0">
              <a:buNone/>
            </a:pPr>
            <a:endParaRPr lang="es-ES" dirty="0"/>
          </a:p>
        </p:txBody>
      </p:sp>
    </p:spTree>
    <p:extLst>
      <p:ext uri="{BB962C8B-B14F-4D97-AF65-F5344CB8AC3E}">
        <p14:creationId xmlns:p14="http://schemas.microsoft.com/office/powerpoint/2010/main" val="4046492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9792" y="3903632"/>
            <a:ext cx="4785544" cy="2954368"/>
          </a:xfrm>
          <a:prstGeom prst="rect">
            <a:avLst/>
          </a:prstGeom>
        </p:spPr>
      </p:pic>
      <p:sp>
        <p:nvSpPr>
          <p:cNvPr id="2" name="1 Título"/>
          <p:cNvSpPr>
            <a:spLocks noGrp="1"/>
          </p:cNvSpPr>
          <p:nvPr>
            <p:ph type="title"/>
          </p:nvPr>
        </p:nvSpPr>
        <p:spPr/>
        <p:txBody>
          <a:bodyPr/>
          <a:lstStyle/>
          <a:p>
            <a:r>
              <a:rPr lang="es-ES" sz="3200" dirty="0"/>
              <a:t>Principios de </a:t>
            </a:r>
            <a:r>
              <a:rPr lang="es-ES" sz="3200" dirty="0" smtClean="0"/>
              <a:t>diseño: Énfasis</a:t>
            </a:r>
            <a:endParaRPr lang="es-ES" sz="3200" dirty="0"/>
          </a:p>
        </p:txBody>
      </p:sp>
      <p:sp>
        <p:nvSpPr>
          <p:cNvPr id="3" name="2 Marcador de contenido"/>
          <p:cNvSpPr>
            <a:spLocks noGrp="1"/>
          </p:cNvSpPr>
          <p:nvPr>
            <p:ph idx="1"/>
          </p:nvPr>
        </p:nvSpPr>
        <p:spPr/>
        <p:txBody>
          <a:bodyPr>
            <a:normAutofit/>
          </a:bodyPr>
          <a:lstStyle/>
          <a:p>
            <a:r>
              <a:rPr lang="es-ES" sz="2000" dirty="0" smtClean="0"/>
              <a:t>Ayuda en el arreglo de elementos como un todo y consiste en dirigir al observador a un elemento enfatizado basado en la agregación de elementos alrededor de el.</a:t>
            </a:r>
          </a:p>
          <a:p>
            <a:r>
              <a:rPr lang="es-ES" sz="2000" dirty="0" smtClean="0"/>
              <a:t>Algunas veces simplemente la ubicación conlleva el énfasis (ej. El centro de la página).</a:t>
            </a:r>
          </a:p>
          <a:p>
            <a:r>
              <a:rPr lang="es-ES" sz="2000" dirty="0" smtClean="0"/>
              <a:t>El contraste puede ser usado para discriminar o enfatizar objetos.</a:t>
            </a:r>
          </a:p>
          <a:p>
            <a:r>
              <a:rPr lang="es-ES" sz="2000" dirty="0" smtClean="0"/>
              <a:t>El tamaño o el número de objetos también pueden ser usados para lograr énfasis.</a:t>
            </a:r>
            <a:endParaRPr lang="es-ES" sz="2000" dirty="0"/>
          </a:p>
        </p:txBody>
      </p:sp>
    </p:spTree>
    <p:extLst>
      <p:ext uri="{BB962C8B-B14F-4D97-AF65-F5344CB8AC3E}">
        <p14:creationId xmlns:p14="http://schemas.microsoft.com/office/powerpoint/2010/main" val="3897717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3200" dirty="0" smtClean="0"/>
              <a:t>Elementos de Diseño de mapas:</a:t>
            </a:r>
            <a:endParaRPr lang="es-ES" sz="3200" dirty="0"/>
          </a:p>
        </p:txBody>
      </p:sp>
      <p:sp>
        <p:nvSpPr>
          <p:cNvPr id="3" name="2 Marcador de contenido"/>
          <p:cNvSpPr>
            <a:spLocks noGrp="1"/>
          </p:cNvSpPr>
          <p:nvPr>
            <p:ph idx="1"/>
          </p:nvPr>
        </p:nvSpPr>
        <p:spPr>
          <a:xfrm>
            <a:off x="457200" y="1600200"/>
            <a:ext cx="4330824" cy="4800600"/>
          </a:xfrm>
        </p:spPr>
        <p:txBody>
          <a:bodyPr>
            <a:normAutofit/>
          </a:bodyPr>
          <a:lstStyle/>
          <a:p>
            <a:r>
              <a:rPr lang="es-ES" dirty="0" smtClean="0"/>
              <a:t>Los principios de diseño son usados para organizar y designar elementos de diseño. Algunos elementos comunes de diseño son:</a:t>
            </a:r>
          </a:p>
          <a:p>
            <a:endParaRPr lang="es-ES" dirty="0" smtClean="0"/>
          </a:p>
          <a:p>
            <a:pPr marL="114300" indent="0">
              <a:buNone/>
            </a:pPr>
            <a:r>
              <a:rPr lang="es-ES" dirty="0" smtClean="0"/>
              <a:t>-Líneas: fundamental en cualquier diseño</a:t>
            </a:r>
          </a:p>
          <a:p>
            <a:pPr marL="114300" indent="0">
              <a:buNone/>
            </a:pPr>
            <a:endParaRPr lang="es-ES" dirty="0" smtClean="0"/>
          </a:p>
          <a:p>
            <a:pPr marL="114300" indent="0">
              <a:buNone/>
            </a:pPr>
            <a:r>
              <a:rPr lang="es-ES" dirty="0" smtClean="0"/>
              <a:t>-Objetos: el uso de formas preestablecidas genera reacciones en usuarios</a:t>
            </a:r>
          </a:p>
          <a:p>
            <a:pPr marL="114300" indent="0">
              <a:buNone/>
            </a:pPr>
            <a:endParaRPr lang="es-ES" dirty="0"/>
          </a:p>
        </p:txBody>
      </p:sp>
      <p:pic>
        <p:nvPicPr>
          <p:cNvPr id="5" name="4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34693" y="4221088"/>
            <a:ext cx="3309176" cy="1368152"/>
          </a:xfrm>
          <a:prstGeom prst="rect">
            <a:avLst/>
          </a:prstGeom>
        </p:spPr>
      </p:pic>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0031" y="1772816"/>
            <a:ext cx="3528393" cy="1024464"/>
          </a:xfrm>
          <a:prstGeom prst="rect">
            <a:avLst/>
          </a:prstGeom>
        </p:spPr>
      </p:pic>
    </p:spTree>
    <p:extLst>
      <p:ext uri="{BB962C8B-B14F-4D97-AF65-F5344CB8AC3E}">
        <p14:creationId xmlns:p14="http://schemas.microsoft.com/office/powerpoint/2010/main" val="16882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1600200"/>
            <a:ext cx="3898776" cy="4800600"/>
          </a:xfrm>
        </p:spPr>
        <p:txBody>
          <a:bodyPr/>
          <a:lstStyle/>
          <a:p>
            <a:pPr lvl="0">
              <a:buClr>
                <a:srgbClr val="A9A57C"/>
              </a:buClr>
            </a:pPr>
            <a:r>
              <a:rPr lang="es-ES" sz="2000" dirty="0">
                <a:solidFill>
                  <a:srgbClr val="2F2B20"/>
                </a:solidFill>
              </a:rPr>
              <a:t>Algunos elementos comunes de diseño son</a:t>
            </a:r>
            <a:r>
              <a:rPr lang="es-ES" sz="2000" dirty="0" smtClean="0">
                <a:solidFill>
                  <a:srgbClr val="2F2B20"/>
                </a:solidFill>
              </a:rPr>
              <a:t>:</a:t>
            </a:r>
          </a:p>
          <a:p>
            <a:pPr lvl="0">
              <a:buClr>
                <a:srgbClr val="A9A57C"/>
              </a:buClr>
            </a:pPr>
            <a:endParaRPr lang="es-ES" sz="2000" dirty="0" smtClean="0">
              <a:solidFill>
                <a:srgbClr val="2F2B20"/>
              </a:solidFill>
            </a:endParaRPr>
          </a:p>
          <a:p>
            <a:pPr marL="114300" lvl="0" indent="0">
              <a:buClr>
                <a:srgbClr val="A9A57C"/>
              </a:buClr>
              <a:buNone/>
            </a:pPr>
            <a:r>
              <a:rPr lang="es-ES" sz="2000" dirty="0" smtClean="0">
                <a:solidFill>
                  <a:srgbClr val="2F2B20"/>
                </a:solidFill>
              </a:rPr>
              <a:t>-</a:t>
            </a:r>
            <a:r>
              <a:rPr lang="es-ES" sz="2000" dirty="0">
                <a:solidFill>
                  <a:srgbClr val="2F2B20"/>
                </a:solidFill>
              </a:rPr>
              <a:t>Textura: </a:t>
            </a:r>
            <a:r>
              <a:rPr lang="es-ES" sz="2000" dirty="0" smtClean="0">
                <a:solidFill>
                  <a:srgbClr val="2F2B20"/>
                </a:solidFill>
              </a:rPr>
              <a:t>¿que </a:t>
            </a:r>
            <a:r>
              <a:rPr lang="es-ES" sz="2000" dirty="0">
                <a:solidFill>
                  <a:srgbClr val="2F2B20"/>
                </a:solidFill>
              </a:rPr>
              <a:t>elemento de textura le pondrías a una roca</a:t>
            </a:r>
            <a:r>
              <a:rPr lang="es-ES" sz="2000" dirty="0" smtClean="0">
                <a:solidFill>
                  <a:srgbClr val="2F2B20"/>
                </a:solidFill>
              </a:rPr>
              <a:t>?</a:t>
            </a:r>
          </a:p>
          <a:p>
            <a:pPr marL="114300" lvl="0" indent="0">
              <a:buClr>
                <a:srgbClr val="A9A57C"/>
              </a:buClr>
              <a:buNone/>
            </a:pPr>
            <a:endParaRPr lang="es-ES" sz="2000" dirty="0">
              <a:solidFill>
                <a:srgbClr val="2F2B20"/>
              </a:solidFill>
            </a:endParaRPr>
          </a:p>
          <a:p>
            <a:pPr marL="114300" lvl="0" indent="0">
              <a:buClr>
                <a:srgbClr val="A9A57C"/>
              </a:buClr>
              <a:buNone/>
            </a:pPr>
            <a:r>
              <a:rPr lang="es-ES" sz="2000" dirty="0">
                <a:solidFill>
                  <a:srgbClr val="2F2B20"/>
                </a:solidFill>
              </a:rPr>
              <a:t>-Valor: se refiere a la claridad u obscuridad denotando magnitudes</a:t>
            </a:r>
            <a:r>
              <a:rPr lang="es-ES" sz="2000" dirty="0" smtClean="0">
                <a:solidFill>
                  <a:srgbClr val="2F2B20"/>
                </a:solidFill>
              </a:rPr>
              <a:t>.</a:t>
            </a:r>
          </a:p>
          <a:p>
            <a:pPr marL="114300" lvl="0" indent="0">
              <a:buClr>
                <a:srgbClr val="A9A57C"/>
              </a:buClr>
              <a:buNone/>
            </a:pPr>
            <a:endParaRPr lang="es-ES" sz="2000" dirty="0">
              <a:solidFill>
                <a:srgbClr val="2F2B20"/>
              </a:solidFill>
            </a:endParaRPr>
          </a:p>
          <a:p>
            <a:pPr marL="114300" lvl="0" indent="0">
              <a:buClr>
                <a:srgbClr val="A9A57C"/>
              </a:buClr>
              <a:buNone/>
            </a:pPr>
            <a:r>
              <a:rPr lang="es-ES" sz="2000" dirty="0">
                <a:solidFill>
                  <a:srgbClr val="2F2B20"/>
                </a:solidFill>
              </a:rPr>
              <a:t>-Color: muchas veces intrínseco a propiedades se puede usar para lograr unidad, balance y énfasis.</a:t>
            </a:r>
          </a:p>
          <a:p>
            <a:endParaRPr lang="es-MX" dirty="0"/>
          </a:p>
        </p:txBody>
      </p:sp>
      <p:sp>
        <p:nvSpPr>
          <p:cNvPr id="4" name="1 Título"/>
          <p:cNvSpPr>
            <a:spLocks noGrp="1"/>
          </p:cNvSpPr>
          <p:nvPr>
            <p:ph type="title"/>
          </p:nvPr>
        </p:nvSpPr>
        <p:spPr/>
        <p:txBody>
          <a:bodyPr/>
          <a:lstStyle/>
          <a:p>
            <a:r>
              <a:rPr lang="es-ES" sz="3200" dirty="0" smtClean="0"/>
              <a:t>Elementos de Diseño de mapas:</a:t>
            </a:r>
            <a:endParaRPr lang="es-ES" sz="3200" dirty="0"/>
          </a:p>
        </p:txBody>
      </p:sp>
      <p:pic>
        <p:nvPicPr>
          <p:cNvPr id="6"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9927" y="4941168"/>
            <a:ext cx="3087112" cy="1728192"/>
          </a:xfrm>
          <a:prstGeom prst="rect">
            <a:avLst/>
          </a:prstGeom>
        </p:spPr>
      </p:pic>
      <p:pic>
        <p:nvPicPr>
          <p:cNvPr id="7" name="6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4385" y="1621402"/>
            <a:ext cx="3302849" cy="1668190"/>
          </a:xfrm>
          <a:prstGeom prst="rect">
            <a:avLst/>
          </a:prstGeom>
        </p:spPr>
      </p:pic>
      <p:pic>
        <p:nvPicPr>
          <p:cNvPr id="8" name="7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6016" y="3717032"/>
            <a:ext cx="3241358" cy="436413"/>
          </a:xfrm>
          <a:prstGeom prst="rect">
            <a:avLst/>
          </a:prstGeom>
        </p:spPr>
      </p:pic>
    </p:spTree>
    <p:extLst>
      <p:ext uri="{BB962C8B-B14F-4D97-AF65-F5344CB8AC3E}">
        <p14:creationId xmlns:p14="http://schemas.microsoft.com/office/powerpoint/2010/main" val="1974376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3200" dirty="0" smtClean="0"/>
              <a:t>Series de mapas:</a:t>
            </a:r>
            <a:endParaRPr lang="es-ES" sz="3200" dirty="0"/>
          </a:p>
        </p:txBody>
      </p:sp>
      <p:sp>
        <p:nvSpPr>
          <p:cNvPr id="3" name="2 Marcador de contenido"/>
          <p:cNvSpPr>
            <a:spLocks noGrp="1"/>
          </p:cNvSpPr>
          <p:nvPr>
            <p:ph idx="1"/>
          </p:nvPr>
        </p:nvSpPr>
        <p:spPr>
          <a:xfrm>
            <a:off x="457200" y="1417638"/>
            <a:ext cx="7499176" cy="4800600"/>
          </a:xfrm>
        </p:spPr>
        <p:txBody>
          <a:bodyPr/>
          <a:lstStyle/>
          <a:p>
            <a:r>
              <a:rPr lang="es-ES" sz="2000" dirty="0" smtClean="0"/>
              <a:t>El SIG es una poderosa herramienta conforme a la producción de mapas en serie, utilizando templetes similares.</a:t>
            </a:r>
          </a:p>
          <a:p>
            <a:endParaRPr lang="es-ES" sz="2000" dirty="0" smtClean="0"/>
          </a:p>
          <a:p>
            <a:endParaRPr lang="es-ES" sz="2000" dirty="0" smtClean="0"/>
          </a:p>
          <a:p>
            <a:r>
              <a:rPr lang="es-ES" sz="2000" dirty="0" smtClean="0"/>
              <a:t>Algunos ejemplos de mapas en serie es la conjunción de información topográfica de un país, o información geológica, de vegetación, etc.</a:t>
            </a:r>
          </a:p>
          <a:p>
            <a:endParaRPr lang="es-ES" sz="2000" dirty="0" smtClean="0"/>
          </a:p>
          <a:p>
            <a:endParaRPr lang="es-ES" sz="2000" dirty="0" smtClean="0"/>
          </a:p>
          <a:p>
            <a:r>
              <a:rPr lang="es-ES" sz="2000" dirty="0" smtClean="0"/>
              <a:t>Las series de mapas tendrán una serie de elementos comunes que se deben cumplir (proyección, simbología, escala, metadatos, etc.)</a:t>
            </a:r>
          </a:p>
          <a:p>
            <a:endParaRPr lang="es-ES" dirty="0" smtClean="0"/>
          </a:p>
          <a:p>
            <a:endParaRPr lang="es-ES" dirty="0" smtClean="0"/>
          </a:p>
          <a:p>
            <a:endParaRPr lang="es-ES" dirty="0"/>
          </a:p>
        </p:txBody>
      </p:sp>
    </p:spTree>
    <p:extLst>
      <p:ext uri="{BB962C8B-B14F-4D97-AF65-F5344CB8AC3E}">
        <p14:creationId xmlns:p14="http://schemas.microsoft.com/office/powerpoint/2010/main" val="3035458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3200" dirty="0" smtClean="0"/>
              <a:t>Aplicaciones para mapas:</a:t>
            </a:r>
            <a:endParaRPr lang="es-ES" sz="3200" dirty="0"/>
          </a:p>
        </p:txBody>
      </p:sp>
      <p:sp>
        <p:nvSpPr>
          <p:cNvPr id="3" name="2 Marcador de contenido"/>
          <p:cNvSpPr>
            <a:spLocks noGrp="1"/>
          </p:cNvSpPr>
          <p:nvPr>
            <p:ph idx="1"/>
          </p:nvPr>
        </p:nvSpPr>
        <p:spPr>
          <a:xfrm>
            <a:off x="457200" y="1600200"/>
            <a:ext cx="7787208" cy="4800600"/>
          </a:xfrm>
        </p:spPr>
        <p:txBody>
          <a:bodyPr>
            <a:normAutofit lnSpcReduction="10000"/>
          </a:bodyPr>
          <a:lstStyle/>
          <a:p>
            <a:r>
              <a:rPr lang="es-ES" dirty="0" smtClean="0"/>
              <a:t>Gran número de actividades conllevan la aplicación de mapas de diversas naturalezas.</a:t>
            </a:r>
          </a:p>
          <a:p>
            <a:endParaRPr lang="es-ES" dirty="0" smtClean="0"/>
          </a:p>
          <a:p>
            <a:r>
              <a:rPr lang="es-ES" dirty="0" smtClean="0"/>
              <a:t>Manejo de recursos naturales (carreteras, mapas de vegetación temáticos, mapas de vegetación de campo, mapas de suelo, etc…)</a:t>
            </a:r>
          </a:p>
          <a:p>
            <a:endParaRPr lang="es-ES" dirty="0" smtClean="0"/>
          </a:p>
          <a:p>
            <a:r>
              <a:rPr lang="es-ES" dirty="0" smtClean="0"/>
              <a:t>Desarrollo urbano (transporte, vialidad, ubicación e comercios y servicios)</a:t>
            </a:r>
          </a:p>
          <a:p>
            <a:endParaRPr lang="es-ES" dirty="0" smtClean="0"/>
          </a:p>
          <a:p>
            <a:r>
              <a:rPr lang="es-ES" dirty="0" smtClean="0"/>
              <a:t>Turismo… combinación de las dos anteriores.</a:t>
            </a:r>
          </a:p>
          <a:p>
            <a:endParaRPr lang="es-ES" dirty="0" smtClean="0"/>
          </a:p>
          <a:p>
            <a:r>
              <a:rPr lang="es-ES" dirty="0" smtClean="0"/>
              <a:t>¿Alguna otra aplicación que venga a la mente?</a:t>
            </a:r>
            <a:endParaRPr lang="es-ES" dirty="0"/>
          </a:p>
        </p:txBody>
      </p:sp>
    </p:spTree>
    <p:extLst>
      <p:ext uri="{BB962C8B-B14F-4D97-AF65-F5344CB8AC3E}">
        <p14:creationId xmlns:p14="http://schemas.microsoft.com/office/powerpoint/2010/main" val="2397968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3200" dirty="0" smtClean="0"/>
              <a:t>Conclusión</a:t>
            </a:r>
            <a:endParaRPr lang="es-ES" sz="3200" dirty="0"/>
          </a:p>
        </p:txBody>
      </p:sp>
      <p:sp>
        <p:nvSpPr>
          <p:cNvPr id="3" name="2 Marcador de contenido"/>
          <p:cNvSpPr>
            <a:spLocks noGrp="1"/>
          </p:cNvSpPr>
          <p:nvPr>
            <p:ph idx="1"/>
          </p:nvPr>
        </p:nvSpPr>
        <p:spPr/>
        <p:txBody>
          <a:bodyPr/>
          <a:lstStyle/>
          <a:p>
            <a:r>
              <a:rPr lang="es-ES" sz="2000" dirty="0" smtClean="0"/>
              <a:t>La cartografía es un arte y una ciencia…</a:t>
            </a:r>
          </a:p>
          <a:p>
            <a:endParaRPr lang="es-ES" sz="2000" dirty="0" smtClean="0"/>
          </a:p>
          <a:p>
            <a:r>
              <a:rPr lang="es-ES" sz="2000" dirty="0" smtClean="0"/>
              <a:t>La representación cartográfica no es nueva, tiene miles de años… pero hoy es </a:t>
            </a:r>
            <a:r>
              <a:rPr lang="es-ES" sz="2000" smtClean="0"/>
              <a:t>mucho más </a:t>
            </a:r>
            <a:r>
              <a:rPr lang="es-ES" sz="2000" dirty="0" smtClean="0"/>
              <a:t>fácil y rápida.</a:t>
            </a:r>
          </a:p>
          <a:p>
            <a:endParaRPr lang="es-ES" sz="2000" dirty="0" smtClean="0"/>
          </a:p>
          <a:p>
            <a:r>
              <a:rPr lang="es-ES" sz="2000" dirty="0" smtClean="0"/>
              <a:t>Es necesario incorporar mutiles elemento de diseño al generar mapas con el fin de comunicar información útil y facilitar el entendimiento del mapa.</a:t>
            </a:r>
          </a:p>
          <a:p>
            <a:endParaRPr lang="es-ES" sz="2000" dirty="0" smtClean="0"/>
          </a:p>
          <a:p>
            <a:r>
              <a:rPr lang="es-ES" sz="2000" dirty="0" smtClean="0"/>
              <a:t>Las aplicaciones de la cartografía son muchas y los mapas pueden ser utilizados como repositorios de información y como herramientas de comunicación para toma de decisiones.</a:t>
            </a:r>
          </a:p>
          <a:p>
            <a:endParaRPr lang="es-ES" dirty="0"/>
          </a:p>
        </p:txBody>
      </p:sp>
    </p:spTree>
    <p:extLst>
      <p:ext uri="{BB962C8B-B14F-4D97-AF65-F5344CB8AC3E}">
        <p14:creationId xmlns:p14="http://schemas.microsoft.com/office/powerpoint/2010/main" val="4083669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yacencia">
  <a:themeElements>
    <a:clrScheme name="Adyacencia">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yacencia">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314</TotalTime>
  <Words>1342</Words>
  <Application>Microsoft Office PowerPoint</Application>
  <PresentationFormat>Presentación en pantalla (4:3)</PresentationFormat>
  <Paragraphs>152</Paragraphs>
  <Slides>20</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20</vt:i4>
      </vt:variant>
    </vt:vector>
  </HeadingPairs>
  <TitlesOfParts>
    <vt:vector size="25" baseType="lpstr">
      <vt:lpstr>Arial</vt:lpstr>
      <vt:lpstr>Calibri</vt:lpstr>
      <vt:lpstr>Cambria</vt:lpstr>
      <vt:lpstr>Wingdings</vt:lpstr>
      <vt:lpstr>Adyacencia</vt:lpstr>
      <vt:lpstr>Cartografía y Producción de Mapas</vt:lpstr>
      <vt:lpstr>Clase Pasada…GPS</vt:lpstr>
      <vt:lpstr>Hoy hablaremos sobre…</vt:lpstr>
      <vt:lpstr>Mapas:</vt:lpstr>
      <vt:lpstr>Mapas: Dos tipos de mapas (funcionales) producidos por SIG</vt:lpstr>
      <vt:lpstr>Mapas: ¿por qué los hacemos?</vt:lpstr>
      <vt:lpstr>Mapas y Cartografía</vt:lpstr>
      <vt:lpstr>Mapas y Cartografía</vt:lpstr>
      <vt:lpstr>Limitaciones de los mapas:</vt:lpstr>
      <vt:lpstr>Capacidades de mapeo con SIG</vt:lpstr>
      <vt:lpstr>Principios de diseño de mapas:</vt:lpstr>
      <vt:lpstr>Principios de diseño: Unidad</vt:lpstr>
      <vt:lpstr>Principios de diseño: Unidad</vt:lpstr>
      <vt:lpstr>Principios de diseño: Balance</vt:lpstr>
      <vt:lpstr>Principios de diseño: Énfasis</vt:lpstr>
      <vt:lpstr>Elementos de Diseño de mapas:</vt:lpstr>
      <vt:lpstr>Elementos de Diseño de mapas:</vt:lpstr>
      <vt:lpstr>Series de mapas:</vt:lpstr>
      <vt:lpstr>Aplicaciones para mapas:</vt:lpstr>
      <vt:lpstr>Conclusión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Cartografía y Producción de Mapas</dc:title>
  <dc:creator>Raul</dc:creator>
  <cp:lastModifiedBy>Revisor</cp:lastModifiedBy>
  <cp:revision>32</cp:revision>
  <dcterms:created xsi:type="dcterms:W3CDTF">2013-02-20T15:28:29Z</dcterms:created>
  <dcterms:modified xsi:type="dcterms:W3CDTF">2017-10-25T16:42:45Z</dcterms:modified>
</cp:coreProperties>
</file>