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sldIdLst>
    <p:sldId id="256" r:id="rId2"/>
    <p:sldId id="257" r:id="rId3"/>
    <p:sldId id="258" r:id="rId4"/>
    <p:sldId id="259" r:id="rId5"/>
    <p:sldId id="261" r:id="rId6"/>
    <p:sldId id="262" r:id="rId7"/>
    <p:sldId id="263" r:id="rId8"/>
    <p:sldId id="264" r:id="rId9"/>
    <p:sldId id="266" r:id="rId10"/>
    <p:sldId id="269" r:id="rId11"/>
    <p:sldId id="270" r:id="rId12"/>
    <p:sldId id="273" r:id="rId13"/>
    <p:sldId id="274" r:id="rId14"/>
    <p:sldId id="275"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272612-D435-4A71-84C8-B3653188020F}" type="datetimeFigureOut">
              <a:rPr lang="es-ES" smtClean="0"/>
              <a:t>25/10/2017</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E6311C-98C7-47AF-B57D-1AC19311A1FF}" type="slidenum">
              <a:rPr lang="es-ES" smtClean="0"/>
              <a:t>‹Nº›</a:t>
            </a:fld>
            <a:endParaRPr lang="es-ES"/>
          </a:p>
        </p:txBody>
      </p:sp>
    </p:spTree>
    <p:extLst>
      <p:ext uri="{BB962C8B-B14F-4D97-AF65-F5344CB8AC3E}">
        <p14:creationId xmlns:p14="http://schemas.microsoft.com/office/powerpoint/2010/main" val="344249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E6311C-98C7-47AF-B57D-1AC19311A1FF}" type="slidenum">
              <a:rPr lang="es-ES" smtClean="0"/>
              <a:t>2</a:t>
            </a:fld>
            <a:endParaRPr lang="es-ES"/>
          </a:p>
        </p:txBody>
      </p:sp>
    </p:spTree>
    <p:extLst>
      <p:ext uri="{BB962C8B-B14F-4D97-AF65-F5344CB8AC3E}">
        <p14:creationId xmlns:p14="http://schemas.microsoft.com/office/powerpoint/2010/main" val="1560558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17" name="16 Marcador de pie de página"/>
          <p:cNvSpPr>
            <a:spLocks noGrp="1"/>
          </p:cNvSpPr>
          <p:nvPr>
            <p:ph type="ftr" sz="quarter" idx="11"/>
          </p:nvPr>
        </p:nvSpPr>
        <p:spPr/>
        <p:txBody>
          <a:bodyPr/>
          <a:lstStyle/>
          <a:p>
            <a:endParaRPr lang="es-ES"/>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4CBDC720-D316-4FD1-B5F1-70850E03BA96}" type="slidenum">
              <a:rPr lang="es-ES" smtClean="0"/>
              <a:t>‹Nº›</a:t>
            </a:fld>
            <a:endParaRPr lang="es-ES"/>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5" name="4 Marcador de pie de página"/>
          <p:cNvSpPr>
            <a:spLocks noGrp="1"/>
          </p:cNvSpPr>
          <p:nvPr>
            <p:ph type="ftr" sz="quarter" idx="11"/>
          </p:nvPr>
        </p:nvSpPr>
        <p:spPr>
          <a:xfrm>
            <a:off x="800100" y="6172200"/>
            <a:ext cx="4000500" cy="457200"/>
          </a:xfrm>
        </p:spPr>
        <p:txBody>
          <a:bodyPr/>
          <a:lstStyle/>
          <a:p>
            <a:endParaRPr lang="es-ES"/>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fld id="{4CBDC720-D316-4FD1-B5F1-70850E03BA96}" type="slidenum">
              <a:rPr lang="es-ES" smtClean="0"/>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6" name="5 Marcador de pie de página"/>
          <p:cNvSpPr>
            <a:spLocks noGrp="1"/>
          </p:cNvSpPr>
          <p:nvPr>
            <p:ph type="ftr" sz="quarter" idx="11"/>
          </p:nvPr>
        </p:nvSpPr>
        <p:spPr>
          <a:xfrm>
            <a:off x="914400" y="6172200"/>
            <a:ext cx="3886200" cy="457200"/>
          </a:xfrm>
        </p:spPr>
        <p:txBody>
          <a:bodyPr/>
          <a:lstStyle/>
          <a:p>
            <a:endParaRPr lang="es-ES"/>
          </a:p>
        </p:txBody>
      </p:sp>
      <p:sp>
        <p:nvSpPr>
          <p:cNvPr id="7" name="6 Marcador de número de diapositiva"/>
          <p:cNvSpPr>
            <a:spLocks noGrp="1"/>
          </p:cNvSpPr>
          <p:nvPr>
            <p:ph type="sldNum" sz="quarter" idx="12"/>
          </p:nvPr>
        </p:nvSpPr>
        <p:spPr>
          <a:xfrm>
            <a:off x="146304" y="6208776"/>
            <a:ext cx="457200" cy="457200"/>
          </a:xfrm>
        </p:spPr>
        <p:txBody>
          <a:bodyPr/>
          <a:lstStyle/>
          <a:p>
            <a:fld id="{4CBDC720-D316-4FD1-B5F1-70850E03BA96}" type="slidenum">
              <a:rPr lang="es-ES" smtClean="0"/>
              <a:t>‹Nº›</a:t>
            </a:fld>
            <a:endParaRPr lang="es-ES"/>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586689FA-BB67-4E64-8EAB-BC5BBEE0C308}" type="datetimeFigureOut">
              <a:rPr lang="es-ES" smtClean="0"/>
              <a:t>25/10/2017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BDC720-D316-4FD1-B5F1-70850E03BA9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86689FA-BB67-4E64-8EAB-BC5BBEE0C308}" type="datetimeFigureOut">
              <a:rPr lang="es-ES" smtClean="0"/>
              <a:t>25/10/2017</a:t>
            </a:fld>
            <a:endParaRPr lang="es-ES"/>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s-ES"/>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4CBDC720-D316-4FD1-B5F1-70850E03BA9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39552" y="3200400"/>
            <a:ext cx="8064896" cy="1600200"/>
          </a:xfrm>
        </p:spPr>
        <p:txBody>
          <a:bodyPr/>
          <a:lstStyle/>
          <a:p>
            <a:pPr algn="l"/>
            <a:r>
              <a:rPr lang="es-ES" sz="2000" dirty="0"/>
              <a:t>5. Productos </a:t>
            </a:r>
            <a:r>
              <a:rPr lang="es-ES" sz="2000" dirty="0" smtClean="0"/>
              <a:t>Derivados</a:t>
            </a:r>
          </a:p>
          <a:p>
            <a:pPr algn="l"/>
            <a:r>
              <a:rPr lang="es-ES" sz="2000" dirty="0"/>
              <a:t>Clase: </a:t>
            </a:r>
            <a:r>
              <a:rPr lang="es-ES" sz="2000" smtClean="0"/>
              <a:t>Sensoría</a:t>
            </a:r>
            <a:r>
              <a:rPr lang="es-ES" sz="2000" dirty="0" smtClean="0"/>
              <a:t> </a:t>
            </a:r>
            <a:r>
              <a:rPr lang="es-ES" sz="2000" dirty="0"/>
              <a:t>Remota</a:t>
            </a:r>
          </a:p>
          <a:p>
            <a:endParaRPr lang="es-ES" dirty="0"/>
          </a:p>
        </p:txBody>
      </p:sp>
      <p:sp>
        <p:nvSpPr>
          <p:cNvPr id="2" name="1 Título"/>
          <p:cNvSpPr>
            <a:spLocks noGrp="1"/>
          </p:cNvSpPr>
          <p:nvPr>
            <p:ph type="ctrTitle"/>
          </p:nvPr>
        </p:nvSpPr>
        <p:spPr/>
        <p:txBody>
          <a:bodyPr/>
          <a:lstStyle/>
          <a:p>
            <a:pPr algn="l"/>
            <a:r>
              <a:rPr lang="es-ES" dirty="0" smtClean="0"/>
              <a:t>Elementos </a:t>
            </a:r>
            <a:r>
              <a:rPr lang="es-ES" dirty="0"/>
              <a:t>de análisis espacial</a:t>
            </a:r>
          </a:p>
        </p:txBody>
      </p:sp>
    </p:spTree>
    <p:extLst>
      <p:ext uri="{BB962C8B-B14F-4D97-AF65-F5344CB8AC3E}">
        <p14:creationId xmlns:p14="http://schemas.microsoft.com/office/powerpoint/2010/main" val="3595259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Q</a:t>
            </a:r>
            <a:r>
              <a:rPr lang="es-ES" sz="3200" dirty="0" smtClean="0"/>
              <a:t>ue vamos a revisar?</a:t>
            </a:r>
            <a:endParaRPr lang="es-ES" sz="3200" dirty="0"/>
          </a:p>
        </p:txBody>
      </p:sp>
      <p:sp>
        <p:nvSpPr>
          <p:cNvPr id="3" name="2 Marcador de contenido"/>
          <p:cNvSpPr>
            <a:spLocks noGrp="1"/>
          </p:cNvSpPr>
          <p:nvPr>
            <p:ph sz="quarter" idx="1"/>
          </p:nvPr>
        </p:nvSpPr>
        <p:spPr>
          <a:xfrm>
            <a:off x="914400" y="1447800"/>
            <a:ext cx="7330008" cy="5221560"/>
          </a:xfrm>
        </p:spPr>
        <p:txBody>
          <a:bodyPr>
            <a:normAutofit fontScale="92500" lnSpcReduction="10000"/>
          </a:bodyPr>
          <a:lstStyle/>
          <a:p>
            <a:r>
              <a:rPr lang="es-ES" dirty="0"/>
              <a:t>Y</a:t>
            </a:r>
            <a:r>
              <a:rPr lang="es-ES" dirty="0" smtClean="0"/>
              <a:t>a hablamos sobre adquisición de datos, desarrollo de bases de datos y elementos de cartografía.</a:t>
            </a:r>
          </a:p>
          <a:p>
            <a:endParaRPr lang="es-ES" dirty="0" smtClean="0"/>
          </a:p>
          <a:p>
            <a:r>
              <a:rPr lang="es-ES" dirty="0" smtClean="0"/>
              <a:t>En esta oportunidad hablaremos a cerca de una de las funciones primarias de los SIG… Análisis Espacial (AE).</a:t>
            </a:r>
          </a:p>
          <a:p>
            <a:endParaRPr lang="es-ES" dirty="0" smtClean="0"/>
          </a:p>
          <a:p>
            <a:r>
              <a:rPr lang="es-ES" dirty="0"/>
              <a:t>H</a:t>
            </a:r>
            <a:r>
              <a:rPr lang="es-ES" dirty="0" smtClean="0"/>
              <a:t>ablaremos un poco sobre técnicas básicas. </a:t>
            </a:r>
          </a:p>
          <a:p>
            <a:endParaRPr lang="es-ES" dirty="0" smtClean="0"/>
          </a:p>
          <a:p>
            <a:r>
              <a:rPr lang="es-ES" dirty="0" smtClean="0"/>
              <a:t>Definiremos conceptos sobre modelos y repasaremos algunas de las técnicas simples usadas AE.</a:t>
            </a:r>
          </a:p>
          <a:p>
            <a:endParaRPr lang="es-ES" dirty="0"/>
          </a:p>
          <a:p>
            <a:r>
              <a:rPr lang="es-ES" dirty="0" smtClean="0"/>
              <a:t>Aquí solamente veremos aproximaciones vectoriales no estadísticas.</a:t>
            </a:r>
          </a:p>
          <a:p>
            <a:endParaRPr lang="es-ES" dirty="0"/>
          </a:p>
        </p:txBody>
      </p:sp>
    </p:spTree>
    <p:extLst>
      <p:ext uri="{BB962C8B-B14F-4D97-AF65-F5344CB8AC3E}">
        <p14:creationId xmlns:p14="http://schemas.microsoft.com/office/powerpoint/2010/main" val="321600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smtClean="0"/>
              <a:t>Análisis espacial y definición de modelos</a:t>
            </a:r>
            <a:endParaRPr lang="es-ES" sz="3200" dirty="0"/>
          </a:p>
        </p:txBody>
      </p:sp>
      <p:sp>
        <p:nvSpPr>
          <p:cNvPr id="3" name="2 Marcador de contenido"/>
          <p:cNvSpPr>
            <a:spLocks noGrp="1"/>
          </p:cNvSpPr>
          <p:nvPr>
            <p:ph sz="quarter" idx="1"/>
          </p:nvPr>
        </p:nvSpPr>
        <p:spPr>
          <a:xfrm>
            <a:off x="914400" y="1447800"/>
            <a:ext cx="7546032" cy="4572000"/>
          </a:xfrm>
        </p:spPr>
        <p:txBody>
          <a:bodyPr>
            <a:normAutofit/>
          </a:bodyPr>
          <a:lstStyle/>
          <a:p>
            <a:r>
              <a:rPr lang="es-ES" sz="2000" dirty="0" smtClean="0"/>
              <a:t>AE: intenta modelar objetos físicos y procesos asociados a estos objetos.</a:t>
            </a:r>
          </a:p>
          <a:p>
            <a:endParaRPr lang="es-ES" sz="2000" dirty="0" smtClean="0"/>
          </a:p>
          <a:p>
            <a:r>
              <a:rPr lang="es-ES" sz="2000" dirty="0" smtClean="0"/>
              <a:t>Estos objetos o procesos pueden ser naturales o creados por el hombre.</a:t>
            </a:r>
          </a:p>
          <a:p>
            <a:endParaRPr lang="es-ES" sz="2000" dirty="0" smtClean="0"/>
          </a:p>
          <a:p>
            <a:r>
              <a:rPr lang="es-ES" sz="2000" dirty="0" smtClean="0"/>
              <a:t>Modelos</a:t>
            </a:r>
            <a:r>
              <a:rPr lang="es-ES" sz="2000" dirty="0" smtClean="0">
                <a:sym typeface="Wingdings" pitchFamily="2" charset="2"/>
              </a:rPr>
              <a:t> abstracciones y descripción del mundo real (parte del mismo) y procesos reales</a:t>
            </a:r>
            <a:r>
              <a:rPr lang="es-ES" sz="2000" dirty="0">
                <a:sym typeface="Wingdings" pitchFamily="2" charset="2"/>
              </a:rPr>
              <a:t>. (</a:t>
            </a:r>
            <a:r>
              <a:rPr lang="es-ES" sz="2000" dirty="0" err="1">
                <a:sym typeface="Wingdings" pitchFamily="2" charset="2"/>
              </a:rPr>
              <a:t>McDonnel</a:t>
            </a:r>
            <a:r>
              <a:rPr lang="es-ES" sz="2000" dirty="0">
                <a:sym typeface="Wingdings" pitchFamily="2" charset="2"/>
              </a:rPr>
              <a:t> </a:t>
            </a:r>
            <a:r>
              <a:rPr lang="es-ES" sz="2000" dirty="0" err="1" smtClean="0">
                <a:sym typeface="Wingdings" pitchFamily="2" charset="2"/>
              </a:rPr>
              <a:t>andKemp</a:t>
            </a:r>
            <a:r>
              <a:rPr lang="es-ES" sz="2000" dirty="0" smtClean="0">
                <a:sym typeface="Wingdings" pitchFamily="2" charset="2"/>
              </a:rPr>
              <a:t> </a:t>
            </a:r>
            <a:r>
              <a:rPr lang="es-ES" sz="2000" dirty="0">
                <a:sym typeface="Wingdings" pitchFamily="2" charset="2"/>
              </a:rPr>
              <a:t>1995</a:t>
            </a:r>
            <a:r>
              <a:rPr lang="es-ES" sz="2000" dirty="0" smtClean="0">
                <a:sym typeface="Wingdings" pitchFamily="2" charset="2"/>
              </a:rPr>
              <a:t>)</a:t>
            </a:r>
          </a:p>
          <a:p>
            <a:endParaRPr lang="es-ES" sz="2000" dirty="0" smtClean="0">
              <a:sym typeface="Wingdings" pitchFamily="2" charset="2"/>
            </a:endParaRPr>
          </a:p>
          <a:p>
            <a:r>
              <a:rPr lang="es-ES" sz="2000" dirty="0" smtClean="0">
                <a:sym typeface="Wingdings" pitchFamily="2" charset="2"/>
              </a:rPr>
              <a:t>En SIG representaciones digitales de objetos y procesos.</a:t>
            </a:r>
          </a:p>
          <a:p>
            <a:endParaRPr lang="es-ES" sz="2000" dirty="0" smtClean="0">
              <a:sym typeface="Wingdings" pitchFamily="2" charset="2"/>
            </a:endParaRPr>
          </a:p>
          <a:p>
            <a:r>
              <a:rPr lang="es-ES" sz="2000" dirty="0" smtClean="0">
                <a:sym typeface="Wingdings" pitchFamily="2" charset="2"/>
              </a:rPr>
              <a:t>En SIG los modelos caen en dos categorías: Modelos cartográficos y algebra de mapas.</a:t>
            </a:r>
            <a:endParaRPr lang="es-ES" sz="2000" dirty="0"/>
          </a:p>
        </p:txBody>
      </p:sp>
    </p:spTree>
    <p:extLst>
      <p:ext uri="{BB962C8B-B14F-4D97-AF65-F5344CB8AC3E}">
        <p14:creationId xmlns:p14="http://schemas.microsoft.com/office/powerpoint/2010/main" val="209221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Análisis espacial y definición de modelos</a:t>
            </a:r>
          </a:p>
        </p:txBody>
      </p:sp>
      <p:sp>
        <p:nvSpPr>
          <p:cNvPr id="3" name="2 Marcador de contenido"/>
          <p:cNvSpPr>
            <a:spLocks noGrp="1"/>
          </p:cNvSpPr>
          <p:nvPr>
            <p:ph sz="quarter" idx="1"/>
          </p:nvPr>
        </p:nvSpPr>
        <p:spPr>
          <a:xfrm>
            <a:off x="914400" y="1447800"/>
            <a:ext cx="6825952" cy="4572000"/>
          </a:xfrm>
        </p:spPr>
        <p:txBody>
          <a:bodyPr>
            <a:normAutofit/>
          </a:bodyPr>
          <a:lstStyle/>
          <a:p>
            <a:r>
              <a:rPr lang="es-ES" sz="2000" dirty="0" smtClean="0"/>
              <a:t>En Modelación Cartográfica: creamos un set de operaciones de datos que interaccionan entre sí, que toman información cruda o derivada y simulan el proceso de toma de decisiones.</a:t>
            </a:r>
          </a:p>
          <a:p>
            <a:endParaRPr lang="es-ES" sz="2000" dirty="0" smtClean="0"/>
          </a:p>
          <a:p>
            <a:endParaRPr lang="es-ES" sz="2000" dirty="0" smtClean="0"/>
          </a:p>
          <a:p>
            <a:r>
              <a:rPr lang="es-ES" sz="2000" dirty="0" smtClean="0"/>
              <a:t>Puede realizarse con información </a:t>
            </a:r>
            <a:r>
              <a:rPr lang="es-ES" sz="2000" dirty="0" err="1" smtClean="0"/>
              <a:t>raster</a:t>
            </a:r>
            <a:r>
              <a:rPr lang="es-ES" sz="2000" dirty="0" smtClean="0"/>
              <a:t> o vector.</a:t>
            </a:r>
          </a:p>
          <a:p>
            <a:endParaRPr lang="es-ES" sz="2000" dirty="0" smtClean="0"/>
          </a:p>
          <a:p>
            <a:endParaRPr lang="es-ES" sz="2000" dirty="0" smtClean="0"/>
          </a:p>
          <a:p>
            <a:r>
              <a:rPr lang="es-ES" sz="2000" dirty="0" smtClean="0"/>
              <a:t>Algunos ejemplos clásicos de modelación cartográfica son los modelos de aptitud/capacidad de distribución de especies.</a:t>
            </a:r>
            <a:endParaRPr lang="es-ES" sz="2000" dirty="0"/>
          </a:p>
        </p:txBody>
      </p:sp>
    </p:spTree>
    <p:extLst>
      <p:ext uri="{BB962C8B-B14F-4D97-AF65-F5344CB8AC3E}">
        <p14:creationId xmlns:p14="http://schemas.microsoft.com/office/powerpoint/2010/main" val="4315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Análisis espacial y definición de modelos</a:t>
            </a:r>
          </a:p>
        </p:txBody>
      </p:sp>
      <p:sp>
        <p:nvSpPr>
          <p:cNvPr id="3" name="2 Marcador de contenido"/>
          <p:cNvSpPr>
            <a:spLocks noGrp="1"/>
          </p:cNvSpPr>
          <p:nvPr>
            <p:ph sz="quarter" idx="1"/>
          </p:nvPr>
        </p:nvSpPr>
        <p:spPr>
          <a:xfrm>
            <a:off x="899592" y="1556792"/>
            <a:ext cx="4377680" cy="4572000"/>
          </a:xfrm>
        </p:spPr>
        <p:txBody>
          <a:bodyPr>
            <a:normAutofit/>
          </a:bodyPr>
          <a:lstStyle/>
          <a:p>
            <a:r>
              <a:rPr lang="es-ES" sz="2000" dirty="0" smtClean="0"/>
              <a:t>Los modelos algebraicos: conllevan el uso de operaciones algebraicas sobre mapas </a:t>
            </a:r>
            <a:r>
              <a:rPr lang="es-ES" sz="2000" dirty="0" err="1" smtClean="0"/>
              <a:t>raster</a:t>
            </a:r>
            <a:r>
              <a:rPr lang="es-ES" sz="2000" dirty="0" smtClean="0"/>
              <a:t>, en la misma manera que se haría la operación sobre números simples.</a:t>
            </a:r>
          </a:p>
          <a:p>
            <a:endParaRPr lang="es-ES" sz="2000" dirty="0" smtClean="0"/>
          </a:p>
          <a:p>
            <a:r>
              <a:rPr lang="es-ES" sz="2000" dirty="0" err="1"/>
              <a:t>Raster_A</a:t>
            </a:r>
            <a:r>
              <a:rPr lang="es-ES" sz="2000" dirty="0"/>
              <a:t> + </a:t>
            </a:r>
            <a:r>
              <a:rPr lang="es-ES" sz="2000" dirty="0" err="1"/>
              <a:t>Raster_B</a:t>
            </a:r>
            <a:r>
              <a:rPr lang="es-ES" sz="2000" dirty="0"/>
              <a:t> = </a:t>
            </a:r>
            <a:r>
              <a:rPr lang="es-ES" sz="2000" dirty="0" err="1" smtClean="0"/>
              <a:t>Raster_C</a:t>
            </a:r>
            <a:endParaRPr lang="es-ES" sz="2000" dirty="0" smtClean="0"/>
          </a:p>
          <a:p>
            <a:endParaRPr lang="es-E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700808"/>
            <a:ext cx="3697611"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1514" y="5204308"/>
            <a:ext cx="5324822" cy="1481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971599" y="4357553"/>
            <a:ext cx="7874075" cy="1015663"/>
          </a:xfrm>
          <a:prstGeom prst="rect">
            <a:avLst/>
          </a:prstGeom>
        </p:spPr>
        <p:txBody>
          <a:bodyPr wrap="square">
            <a:spAutoFit/>
          </a:bodyPr>
          <a:lstStyle/>
          <a:p>
            <a:pPr marL="342900" indent="-342900">
              <a:buFont typeface="Arial" pitchFamily="34" charset="0"/>
              <a:buChar char="•"/>
            </a:pPr>
            <a:r>
              <a:rPr lang="es-ES" sz="2000" dirty="0"/>
              <a:t>En este ejemplo las celdas del rastel A y el B son sumadas (recuerden que las celdas son números) y los valores de las celdas en </a:t>
            </a:r>
            <a:r>
              <a:rPr lang="es-ES" sz="2000" dirty="0" err="1"/>
              <a:t>raster</a:t>
            </a:r>
            <a:r>
              <a:rPr lang="es-ES" sz="2000" dirty="0"/>
              <a:t> C son producto de esta suma.</a:t>
            </a:r>
          </a:p>
        </p:txBody>
      </p:sp>
    </p:spTree>
    <p:extLst>
      <p:ext uri="{BB962C8B-B14F-4D97-AF65-F5344CB8AC3E}">
        <p14:creationId xmlns:p14="http://schemas.microsoft.com/office/powerpoint/2010/main" val="387019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Análisis espacial y definición de modelos</a:t>
            </a:r>
          </a:p>
        </p:txBody>
      </p:sp>
      <p:sp>
        <p:nvSpPr>
          <p:cNvPr id="3" name="2 Marcador de contenido"/>
          <p:cNvSpPr>
            <a:spLocks noGrp="1"/>
          </p:cNvSpPr>
          <p:nvPr>
            <p:ph sz="quarter" idx="1"/>
          </p:nvPr>
        </p:nvSpPr>
        <p:spPr>
          <a:xfrm>
            <a:off x="914400" y="1417112"/>
            <a:ext cx="4449688" cy="4717504"/>
          </a:xfrm>
        </p:spPr>
        <p:txBody>
          <a:bodyPr>
            <a:normAutofit fontScale="85000" lnSpcReduction="20000"/>
          </a:bodyPr>
          <a:lstStyle/>
          <a:p>
            <a:r>
              <a:rPr lang="es-ES" dirty="0" smtClean="0"/>
              <a:t>Aunque las operaciones para los modelos algebraicos de mapa son descritas como si fueran números simples</a:t>
            </a:r>
            <a:r>
              <a:rPr lang="es-ES" dirty="0" smtClean="0">
                <a:sym typeface="Wingdings" pitchFamily="2" charset="2"/>
              </a:rPr>
              <a:t> representan tantos números como celdas en el </a:t>
            </a:r>
            <a:r>
              <a:rPr lang="es-ES" dirty="0" err="1" smtClean="0">
                <a:sym typeface="Wingdings" pitchFamily="2" charset="2"/>
              </a:rPr>
              <a:t>raster</a:t>
            </a:r>
            <a:r>
              <a:rPr lang="es-ES" dirty="0" smtClean="0">
                <a:sym typeface="Wingdings" pitchFamily="2" charset="2"/>
              </a:rPr>
              <a:t> (a menudo millones).</a:t>
            </a:r>
          </a:p>
          <a:p>
            <a:endParaRPr lang="es-ES" dirty="0" smtClean="0">
              <a:sym typeface="Wingdings" pitchFamily="2" charset="2"/>
            </a:endParaRPr>
          </a:p>
          <a:p>
            <a:r>
              <a:rPr lang="es-ES" dirty="0" smtClean="0">
                <a:sym typeface="Wingdings" pitchFamily="2" charset="2"/>
              </a:rPr>
              <a:t>Estos modelos pueden ser muy simples o complejos dependiendo de la transformación que se haga. Las operaciones pueden ser locales, de vecindario o de zona…</a:t>
            </a:r>
          </a:p>
          <a:p>
            <a:endParaRPr lang="es-ES" dirty="0" smtClean="0">
              <a:sym typeface="Wingdings" pitchFamily="2" charset="2"/>
            </a:endParaRPr>
          </a:p>
          <a:p>
            <a:r>
              <a:rPr lang="es-ES" dirty="0" smtClean="0">
                <a:sym typeface="Wingdings" pitchFamily="2" charset="2"/>
              </a:rPr>
              <a:t>No se cubrirán modelos de esta naturaleza en el curso (los veo en la maestría).</a:t>
            </a:r>
            <a:endParaRPr lang="es-E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910123" y="2658828"/>
            <a:ext cx="3932263"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837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smtClean="0"/>
              <a:t>Resumen sobre las categorías de AE</a:t>
            </a:r>
            <a:endParaRPr lang="es-ES" sz="3200" dirty="0"/>
          </a:p>
        </p:txBody>
      </p:sp>
      <p:sp>
        <p:nvSpPr>
          <p:cNvPr id="3" name="2 Marcador de contenido"/>
          <p:cNvSpPr>
            <a:spLocks noGrp="1"/>
          </p:cNvSpPr>
          <p:nvPr>
            <p:ph sz="quarter" idx="1"/>
          </p:nvPr>
        </p:nvSpPr>
        <p:spPr>
          <a:xfrm>
            <a:off x="914400" y="1447800"/>
            <a:ext cx="4233664" cy="4572000"/>
          </a:xfrm>
        </p:spPr>
        <p:txBody>
          <a:bodyPr>
            <a:normAutofit fontScale="92500"/>
          </a:bodyPr>
          <a:lstStyle/>
          <a:p>
            <a:r>
              <a:rPr lang="es-ES" sz="2200" dirty="0" smtClean="0"/>
              <a:t>El espectro de AE es mucho más amplio de lo que se puede abarcar en un par de clases. Es por esto que hablaremos solamente del análisis vectorial no estadístico (aunque de pronto los </a:t>
            </a:r>
            <a:r>
              <a:rPr lang="es-ES" sz="2200" dirty="0" err="1" smtClean="0"/>
              <a:t>rasters</a:t>
            </a:r>
            <a:r>
              <a:rPr lang="es-ES" sz="2200" dirty="0" smtClean="0"/>
              <a:t> se van a colar…)</a:t>
            </a:r>
          </a:p>
          <a:p>
            <a:endParaRPr lang="es-ES" sz="2200" dirty="0" smtClean="0"/>
          </a:p>
          <a:p>
            <a:r>
              <a:rPr lang="es-ES" sz="2200" dirty="0" smtClean="0"/>
              <a:t>El las siguientes diapositivas discutiremos seis categorías de modelado y ejemplificaremos cada una de ellas.</a:t>
            </a:r>
          </a:p>
          <a:p>
            <a:endParaRPr lang="es-ES" sz="2200" dirty="0" smtClean="0"/>
          </a:p>
          <a:p>
            <a:r>
              <a:rPr lang="es-ES" sz="2200" dirty="0" smtClean="0"/>
              <a:t>Las categorías discutidas serán revisadas en orden progresivo de dificultad.</a:t>
            </a:r>
          </a:p>
          <a:p>
            <a:endParaRPr lang="es-ES" dirty="0"/>
          </a:p>
        </p:txBody>
      </p:sp>
      <p:pic>
        <p:nvPicPr>
          <p:cNvPr id="6148" name="Picture 4" descr="C:\Users\Raul\AppData\Local\Microsoft\Windows\Temporary Internet Files\Content.IE5\X64NWMA6\MC9004419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2636912"/>
            <a:ext cx="2388605"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30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Resumen sobre las categorías de AE</a:t>
            </a:r>
          </a:p>
        </p:txBody>
      </p:sp>
      <p:sp>
        <p:nvSpPr>
          <p:cNvPr id="3" name="2 Marcador de contenido"/>
          <p:cNvSpPr>
            <a:spLocks noGrp="1"/>
          </p:cNvSpPr>
          <p:nvPr>
            <p:ph sz="quarter" idx="1"/>
          </p:nvPr>
        </p:nvSpPr>
        <p:spPr>
          <a:xfrm>
            <a:off x="914400" y="1447800"/>
            <a:ext cx="7113984" cy="4572000"/>
          </a:xfrm>
        </p:spPr>
        <p:txBody>
          <a:bodyPr>
            <a:normAutofit/>
          </a:bodyPr>
          <a:lstStyle/>
          <a:p>
            <a:r>
              <a:rPr lang="es-ES" sz="2000" dirty="0" smtClean="0"/>
              <a:t>Las siguientes son las categorías de AE que discutiremos:</a:t>
            </a:r>
          </a:p>
          <a:p>
            <a:pPr marL="514350" indent="-514350">
              <a:buFont typeface="+mj-lt"/>
              <a:buAutoNum type="arabicPeriod"/>
            </a:pPr>
            <a:r>
              <a:rPr lang="es-ES" sz="2000" dirty="0" smtClean="0"/>
              <a:t>Mapeando donde están las cosas: reconocimiento de patrones en mapas</a:t>
            </a:r>
          </a:p>
          <a:p>
            <a:pPr marL="514350" indent="-514350">
              <a:buFont typeface="+mj-lt"/>
              <a:buAutoNum type="arabicPeriod"/>
            </a:pPr>
            <a:r>
              <a:rPr lang="es-ES" sz="2000" dirty="0" smtClean="0"/>
              <a:t>Mapeando lo más y lo menos: Usando cantidades para encontrar patrones en datos.</a:t>
            </a:r>
          </a:p>
          <a:p>
            <a:pPr marL="514350" indent="-514350">
              <a:buFont typeface="+mj-lt"/>
              <a:buAutoNum type="arabicPeriod"/>
            </a:pPr>
            <a:r>
              <a:rPr lang="es-ES" sz="2000" dirty="0" smtClean="0"/>
              <a:t>Mapeando densidad: Usando concentraciones para encontrar patrones en datos.</a:t>
            </a:r>
          </a:p>
          <a:p>
            <a:pPr marL="514350" indent="-514350">
              <a:buFont typeface="+mj-lt"/>
              <a:buAutoNum type="arabicPeriod"/>
            </a:pPr>
            <a:r>
              <a:rPr lang="es-ES" sz="2000" dirty="0"/>
              <a:t>Encontrando que hay dentro: descubriendo si hay alguna actividad ocurriendo dentro del </a:t>
            </a:r>
            <a:r>
              <a:rPr lang="es-ES" sz="2000" dirty="0" smtClean="0"/>
              <a:t>área.</a:t>
            </a:r>
          </a:p>
          <a:p>
            <a:pPr marL="514350" indent="-514350">
              <a:buFont typeface="+mj-lt"/>
              <a:buAutoNum type="arabicPeriod"/>
            </a:pPr>
            <a:r>
              <a:rPr lang="es-ES" sz="2000" dirty="0"/>
              <a:t>Encontrando que hay cerca: descubriendo si hay alguna actividad ocurriendo cerca de un objeto</a:t>
            </a:r>
            <a:r>
              <a:rPr lang="es-ES" sz="2000" dirty="0" smtClean="0"/>
              <a:t>.</a:t>
            </a:r>
          </a:p>
          <a:p>
            <a:pPr marL="514350" indent="-514350">
              <a:buFont typeface="+mj-lt"/>
              <a:buAutoNum type="arabicPeriod"/>
            </a:pPr>
            <a:r>
              <a:rPr lang="es-ES" sz="2000" dirty="0"/>
              <a:t>Mapeando el cambio: Usando cambios en el tiempo para encontrar patrones </a:t>
            </a:r>
            <a:r>
              <a:rPr lang="es-ES" sz="2000" dirty="0" smtClean="0"/>
              <a:t>en </a:t>
            </a:r>
            <a:r>
              <a:rPr lang="es-ES" sz="2000" dirty="0"/>
              <a:t>datos</a:t>
            </a:r>
          </a:p>
          <a:p>
            <a:pPr marL="514350" indent="-514350">
              <a:buFont typeface="+mj-lt"/>
              <a:buAutoNum type="arabicPeriod"/>
            </a:pPr>
            <a:endParaRPr lang="es-ES" sz="2000" dirty="0"/>
          </a:p>
          <a:p>
            <a:pPr marL="514350" indent="-514350">
              <a:buFont typeface="+mj-lt"/>
              <a:buAutoNum type="arabicPeriod"/>
            </a:pPr>
            <a:endParaRPr lang="es-ES" sz="2000" dirty="0" smtClean="0"/>
          </a:p>
          <a:p>
            <a:pPr marL="0" indent="0">
              <a:buNone/>
            </a:pPr>
            <a:endParaRPr lang="es-ES" dirty="0"/>
          </a:p>
          <a:p>
            <a:pPr marL="0" indent="0">
              <a:buNone/>
            </a:pPr>
            <a:endParaRPr lang="es-ES" dirty="0" smtClean="0"/>
          </a:p>
        </p:txBody>
      </p:sp>
    </p:spTree>
    <p:extLst>
      <p:ext uri="{BB962C8B-B14F-4D97-AF65-F5344CB8AC3E}">
        <p14:creationId xmlns:p14="http://schemas.microsoft.com/office/powerpoint/2010/main" val="116153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smtClean="0"/>
              <a:t>Mapeando donde están las cosas:</a:t>
            </a:r>
            <a:endParaRPr lang="es-ES" sz="3200" dirty="0"/>
          </a:p>
        </p:txBody>
      </p:sp>
      <p:sp>
        <p:nvSpPr>
          <p:cNvPr id="3" name="2 Marcador de contenido"/>
          <p:cNvSpPr>
            <a:spLocks noGrp="1"/>
          </p:cNvSpPr>
          <p:nvPr>
            <p:ph sz="quarter" idx="1"/>
          </p:nvPr>
        </p:nvSpPr>
        <p:spPr>
          <a:xfrm>
            <a:off x="914400" y="1447800"/>
            <a:ext cx="7330008" cy="5005536"/>
          </a:xfrm>
        </p:spPr>
        <p:txBody>
          <a:bodyPr>
            <a:normAutofit/>
          </a:bodyPr>
          <a:lstStyle/>
          <a:p>
            <a:r>
              <a:rPr lang="es-ES" sz="2200" dirty="0" smtClean="0"/>
              <a:t>Los objetos muchas veces son mapeado para encontrar patrones, estos patrones en ocasiones explican el fenómeno que ocurre.</a:t>
            </a:r>
          </a:p>
          <a:p>
            <a:endParaRPr lang="es-ES" sz="2200" dirty="0" smtClean="0"/>
          </a:p>
          <a:p>
            <a:r>
              <a:rPr lang="es-ES" sz="2200" dirty="0" smtClean="0"/>
              <a:t>Esta simple forma de análisis requiere geometría (puntos, líneas y polígonos) y atributos</a:t>
            </a:r>
            <a:r>
              <a:rPr lang="es-ES" sz="2200" dirty="0" smtClean="0">
                <a:sym typeface="Wingdings" pitchFamily="2" charset="2"/>
              </a:rPr>
              <a:t> SIG herramienta ideal.</a:t>
            </a:r>
          </a:p>
          <a:p>
            <a:endParaRPr lang="es-ES" sz="2200" dirty="0" smtClean="0">
              <a:sym typeface="Wingdings" pitchFamily="2" charset="2"/>
            </a:endParaRPr>
          </a:p>
          <a:p>
            <a:r>
              <a:rPr lang="es-ES" sz="2200" dirty="0" smtClean="0"/>
              <a:t>El usuario es responsable de:</a:t>
            </a:r>
          </a:p>
          <a:p>
            <a:pPr marL="0" indent="0">
              <a:buNone/>
            </a:pPr>
            <a:r>
              <a:rPr lang="es-ES" sz="2200" dirty="0" smtClean="0"/>
              <a:t>-Corte de datos.</a:t>
            </a:r>
          </a:p>
          <a:p>
            <a:pPr marL="0" indent="0">
              <a:buNone/>
            </a:pPr>
            <a:r>
              <a:rPr lang="es-ES" sz="2200" dirty="0" smtClean="0"/>
              <a:t>-Determinación de clases</a:t>
            </a:r>
          </a:p>
          <a:p>
            <a:pPr marL="0" indent="0">
              <a:buNone/>
            </a:pPr>
            <a:r>
              <a:rPr lang="es-ES" sz="2200" dirty="0" smtClean="0"/>
              <a:t>-Símbolos de despliegue</a:t>
            </a:r>
            <a:endParaRPr lang="es-ES" sz="2200" dirty="0"/>
          </a:p>
          <a:p>
            <a:pPr marL="0" indent="0">
              <a:buNone/>
            </a:pPr>
            <a:r>
              <a:rPr lang="es-ES" sz="2200" dirty="0" smtClean="0"/>
              <a:t>-Identificación de patrones</a:t>
            </a:r>
          </a:p>
          <a:p>
            <a:pPr marL="0" indent="0">
              <a:buNone/>
            </a:pPr>
            <a:endParaRPr lang="es-ES" dirty="0" smtClean="0"/>
          </a:p>
          <a:p>
            <a:endParaRPr lang="es-ES" dirty="0" smtClean="0"/>
          </a:p>
          <a:p>
            <a:endParaRPr lang="es-ES" dirty="0"/>
          </a:p>
        </p:txBody>
      </p:sp>
    </p:spTree>
    <p:extLst>
      <p:ext uri="{BB962C8B-B14F-4D97-AF65-F5344CB8AC3E}">
        <p14:creationId xmlns:p14="http://schemas.microsoft.com/office/powerpoint/2010/main" val="308767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smtClean="0"/>
              <a:t>Mapeando mas y menos:</a:t>
            </a:r>
            <a:endParaRPr lang="es-ES" sz="3200" dirty="0"/>
          </a:p>
        </p:txBody>
      </p:sp>
      <p:sp>
        <p:nvSpPr>
          <p:cNvPr id="3" name="2 Marcador de contenido"/>
          <p:cNvSpPr>
            <a:spLocks noGrp="1"/>
          </p:cNvSpPr>
          <p:nvPr>
            <p:ph sz="quarter" idx="1"/>
          </p:nvPr>
        </p:nvSpPr>
        <p:spPr>
          <a:xfrm>
            <a:off x="914400" y="1447800"/>
            <a:ext cx="7690048" cy="4717504"/>
          </a:xfrm>
        </p:spPr>
        <p:txBody>
          <a:bodyPr>
            <a:normAutofit/>
          </a:bodyPr>
          <a:lstStyle/>
          <a:p>
            <a:r>
              <a:rPr lang="es-ES" sz="2400" dirty="0" smtClean="0"/>
              <a:t>El mapeo de cantidades proporciona mapas con más información que la simple ubicación de las cosas.</a:t>
            </a:r>
          </a:p>
          <a:p>
            <a:r>
              <a:rPr lang="es-ES" sz="2400" dirty="0" smtClean="0"/>
              <a:t>El mapeo de más y de menos requiere información geométrica y atributos cuantificables.</a:t>
            </a:r>
          </a:p>
          <a:p>
            <a:r>
              <a:rPr lang="es-ES" sz="2400" dirty="0" smtClean="0"/>
              <a:t>Como en el mapeo de ubicaciones tendrás que decidir</a:t>
            </a:r>
            <a:r>
              <a:rPr lang="es-ES" sz="2400" dirty="0" smtClean="0">
                <a:sym typeface="Wingdings" pitchFamily="2" charset="2"/>
              </a:rPr>
              <a:t> ¿qué datos cuentan mejor y más efectivamente mi historia?</a:t>
            </a:r>
          </a:p>
          <a:p>
            <a:r>
              <a:rPr lang="es-ES" sz="2400" dirty="0" smtClean="0">
                <a:sym typeface="Wingdings" pitchFamily="2" charset="2"/>
              </a:rPr>
              <a:t>Quien crea el mapa debe decidir a cerca de normalización y clasificación de los datos. No olvidar la simbolización como parte del proceso de creación.</a:t>
            </a:r>
          </a:p>
          <a:p>
            <a:endParaRPr lang="es-ES" sz="2000" dirty="0" smtClean="0"/>
          </a:p>
        </p:txBody>
      </p:sp>
    </p:spTree>
    <p:extLst>
      <p:ext uri="{BB962C8B-B14F-4D97-AF65-F5344CB8AC3E}">
        <p14:creationId xmlns:p14="http://schemas.microsoft.com/office/powerpoint/2010/main" val="284238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Mapeando mas y menos:</a:t>
            </a:r>
          </a:p>
        </p:txBody>
      </p:sp>
      <p:sp>
        <p:nvSpPr>
          <p:cNvPr id="3" name="2 Marcador de contenido"/>
          <p:cNvSpPr>
            <a:spLocks noGrp="1"/>
          </p:cNvSpPr>
          <p:nvPr>
            <p:ph sz="quarter" idx="1"/>
          </p:nvPr>
        </p:nvSpPr>
        <p:spPr>
          <a:xfrm>
            <a:off x="914400" y="1447800"/>
            <a:ext cx="7402016" cy="4572000"/>
          </a:xfrm>
        </p:spPr>
        <p:txBody>
          <a:bodyPr>
            <a:normAutofit/>
          </a:bodyPr>
          <a:lstStyle/>
          <a:p>
            <a:r>
              <a:rPr lang="es-ES" sz="2800" dirty="0" smtClean="0"/>
              <a:t>Los colores la clave y los matices de los mismos son muy importantes al mapear cantidades.</a:t>
            </a:r>
          </a:p>
          <a:p>
            <a:endParaRPr lang="es-ES" sz="2800" dirty="0" smtClean="0"/>
          </a:p>
          <a:p>
            <a:endParaRPr lang="es-ES" sz="2800" dirty="0" smtClean="0"/>
          </a:p>
          <a:p>
            <a:r>
              <a:rPr lang="es-ES" sz="2800" dirty="0" smtClean="0"/>
              <a:t>Usualmente se usan colores claros para cantidades pequeñas y colores oscuros o chillantes para cantidades grandes.</a:t>
            </a:r>
          </a:p>
          <a:p>
            <a:endParaRPr lang="es-ES" sz="2000" dirty="0" smtClean="0"/>
          </a:p>
        </p:txBody>
      </p:sp>
    </p:spTree>
    <p:extLst>
      <p:ext uri="{BB962C8B-B14F-4D97-AF65-F5344CB8AC3E}">
        <p14:creationId xmlns:p14="http://schemas.microsoft.com/office/powerpoint/2010/main" val="172784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Mapeando mas y menos:</a:t>
            </a:r>
          </a:p>
        </p:txBody>
      </p:sp>
      <p:sp>
        <p:nvSpPr>
          <p:cNvPr id="3" name="2 Marcador de contenido"/>
          <p:cNvSpPr>
            <a:spLocks noGrp="1"/>
          </p:cNvSpPr>
          <p:nvPr>
            <p:ph sz="quarter" idx="1"/>
          </p:nvPr>
        </p:nvSpPr>
        <p:spPr/>
        <p:txBody>
          <a:bodyPr>
            <a:normAutofit/>
          </a:bodyPr>
          <a:lstStyle/>
          <a:p>
            <a:r>
              <a:rPr lang="es-ES" sz="2000" dirty="0" smtClean="0"/>
              <a:t>El mapeo de más o menos se puede llevar a cabo por interpolación de contornos entre los puntos de colecta.</a:t>
            </a:r>
            <a:endParaRPr lang="es-ES" sz="20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2348880"/>
            <a:ext cx="4295775"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600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Mapeando mas y menos</a:t>
            </a:r>
          </a:p>
        </p:txBody>
      </p:sp>
      <p:sp>
        <p:nvSpPr>
          <p:cNvPr id="3" name="2 Marcador de contenido"/>
          <p:cNvSpPr>
            <a:spLocks noGrp="1"/>
          </p:cNvSpPr>
          <p:nvPr>
            <p:ph sz="quarter" idx="1"/>
          </p:nvPr>
        </p:nvSpPr>
        <p:spPr/>
        <p:txBody>
          <a:bodyPr/>
          <a:lstStyle/>
          <a:p>
            <a:r>
              <a:rPr lang="es-ES" sz="2000" dirty="0" smtClean="0"/>
              <a:t>El uso de interpolación usando formatos </a:t>
            </a:r>
            <a:r>
              <a:rPr lang="es-ES" sz="2000" dirty="0" err="1" smtClean="0"/>
              <a:t>raster</a:t>
            </a:r>
            <a:r>
              <a:rPr lang="es-ES" sz="2000" dirty="0" smtClean="0"/>
              <a:t> es otra forma efectiva de mapear más y menos en un área determinada. Números altos y bajos son asignados en una rampa de color</a:t>
            </a:r>
            <a:r>
              <a:rPr lang="es-ES" dirty="0" smtClean="0"/>
              <a:t>.</a:t>
            </a:r>
            <a:endParaRPr lang="es-E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3" y="2492896"/>
            <a:ext cx="4295775"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4568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Conclusión:</a:t>
            </a:r>
            <a:endParaRPr lang="es-ES" dirty="0"/>
          </a:p>
        </p:txBody>
      </p:sp>
      <p:sp>
        <p:nvSpPr>
          <p:cNvPr id="3" name="2 Marcador de contenido"/>
          <p:cNvSpPr>
            <a:spLocks noGrp="1"/>
          </p:cNvSpPr>
          <p:nvPr>
            <p:ph sz="quarter" idx="1"/>
          </p:nvPr>
        </p:nvSpPr>
        <p:spPr>
          <a:xfrm>
            <a:off x="914400" y="1447800"/>
            <a:ext cx="7772400" cy="5005536"/>
          </a:xfrm>
        </p:spPr>
        <p:txBody>
          <a:bodyPr>
            <a:normAutofit/>
          </a:bodyPr>
          <a:lstStyle/>
          <a:p>
            <a:r>
              <a:rPr lang="es-ES" sz="2000" dirty="0" smtClean="0"/>
              <a:t>Habrá una segunda parte….. </a:t>
            </a:r>
          </a:p>
          <a:p>
            <a:endParaRPr lang="es-ES" sz="2000" dirty="0" smtClean="0"/>
          </a:p>
          <a:p>
            <a:r>
              <a:rPr lang="es-ES" sz="2000" dirty="0" smtClean="0"/>
              <a:t>El análisis espacial es una de las principales funciones de los SIG</a:t>
            </a:r>
          </a:p>
          <a:p>
            <a:endParaRPr lang="es-ES" sz="2000" dirty="0" smtClean="0"/>
          </a:p>
          <a:p>
            <a:r>
              <a:rPr lang="es-ES" sz="2000" dirty="0" smtClean="0"/>
              <a:t>Dos modelos principales:</a:t>
            </a:r>
          </a:p>
          <a:p>
            <a:pPr marL="0" indent="0">
              <a:buNone/>
            </a:pPr>
            <a:r>
              <a:rPr lang="es-ES" sz="2000" dirty="0" smtClean="0"/>
              <a:t>-Modelación Cartográfica</a:t>
            </a:r>
          </a:p>
          <a:p>
            <a:pPr marL="0" indent="0">
              <a:buNone/>
            </a:pPr>
            <a:r>
              <a:rPr lang="es-ES" sz="2000" dirty="0" smtClean="0"/>
              <a:t>-Modelación Algebraica</a:t>
            </a:r>
          </a:p>
          <a:p>
            <a:pPr marL="0" indent="0">
              <a:buNone/>
            </a:pPr>
            <a:endParaRPr lang="es-ES" sz="2000" dirty="0" smtClean="0"/>
          </a:p>
          <a:p>
            <a:r>
              <a:rPr lang="es-ES" sz="2000" dirty="0" smtClean="0"/>
              <a:t>El mapeo de más y menos tiene amplia gama de posibilidades para denotar ocurrencia y magnitud de fenómenos.</a:t>
            </a:r>
          </a:p>
          <a:p>
            <a:endParaRPr lang="es-ES" sz="2000" dirty="0" smtClean="0"/>
          </a:p>
          <a:p>
            <a:r>
              <a:rPr lang="es-ES" sz="2000" dirty="0" smtClean="0"/>
              <a:t>Las modelaciones de más y menos pueden ser cartográficas y algebraicas…siguiente clase… más categorías de modelación.</a:t>
            </a:r>
          </a:p>
          <a:p>
            <a:pPr marL="0" indent="0">
              <a:buNone/>
            </a:pPr>
            <a:endParaRPr lang="es-ES" dirty="0"/>
          </a:p>
        </p:txBody>
      </p:sp>
    </p:spTree>
    <p:extLst>
      <p:ext uri="{BB962C8B-B14F-4D97-AF65-F5344CB8AC3E}">
        <p14:creationId xmlns:p14="http://schemas.microsoft.com/office/powerpoint/2010/main" val="66681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201</TotalTime>
  <Words>876</Words>
  <Application>Microsoft Office PowerPoint</Application>
  <PresentationFormat>Presentación en pantalla (4:3)</PresentationFormat>
  <Paragraphs>96</Paragraphs>
  <Slides>14</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vt:i4>
      </vt:variant>
    </vt:vector>
  </HeadingPairs>
  <TitlesOfParts>
    <vt:vector size="21" baseType="lpstr">
      <vt:lpstr>Arial</vt:lpstr>
      <vt:lpstr>Calibri</vt:lpstr>
      <vt:lpstr>Franklin Gothic Book</vt:lpstr>
      <vt:lpstr>Perpetua</vt:lpstr>
      <vt:lpstr>Wingdings</vt:lpstr>
      <vt:lpstr>Wingdings 2</vt:lpstr>
      <vt:lpstr>Equidad</vt:lpstr>
      <vt:lpstr>Elementos de análisis espacial</vt:lpstr>
      <vt:lpstr>Que vamos a revisar?</vt:lpstr>
      <vt:lpstr>Análisis espacial y definición de modelos</vt:lpstr>
      <vt:lpstr>Análisis espacial y definición de modelos</vt:lpstr>
      <vt:lpstr>Análisis espacial y definición de modelos</vt:lpstr>
      <vt:lpstr>Análisis espacial y definición de modelos</vt:lpstr>
      <vt:lpstr>Resumen sobre las categorías de AE</vt:lpstr>
      <vt:lpstr>Resumen sobre las categorías de AE</vt:lpstr>
      <vt:lpstr>Mapeando donde están las cosas:</vt:lpstr>
      <vt:lpstr>Mapeando mas y menos:</vt:lpstr>
      <vt:lpstr>Mapeando mas y menos:</vt:lpstr>
      <vt:lpstr>Mapeando mas y menos:</vt:lpstr>
      <vt:lpstr>Mapeando mas y menos</vt:lpstr>
      <vt:lpstr>Conclusión: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Elementos de análisis espacial</dc:title>
  <dc:creator>Raul</dc:creator>
  <cp:lastModifiedBy>Revisor</cp:lastModifiedBy>
  <cp:revision>39</cp:revision>
  <dcterms:created xsi:type="dcterms:W3CDTF">2013-02-25T17:45:52Z</dcterms:created>
  <dcterms:modified xsi:type="dcterms:W3CDTF">2017-10-25T16:42:54Z</dcterms:modified>
</cp:coreProperties>
</file>