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72" r:id="rId9"/>
    <p:sldId id="271" r:id="rId10"/>
    <p:sldId id="270" r:id="rId11"/>
    <p:sldId id="268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9EBC55F-E4FE-4CB5-9603-D09D7A38745D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01260F5-3E02-4A0D-8706-1233912B747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EBC55F-E4FE-4CB5-9603-D09D7A38745D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1260F5-3E02-4A0D-8706-1233912B7478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EBC55F-E4FE-4CB5-9603-D09D7A38745D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1260F5-3E02-4A0D-8706-1233912B7478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EBC55F-E4FE-4CB5-9603-D09D7A38745D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1260F5-3E02-4A0D-8706-1233912B7478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EBC55F-E4FE-4CB5-9603-D09D7A38745D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1260F5-3E02-4A0D-8706-1233912B7478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EBC55F-E4FE-4CB5-9603-D09D7A38745D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1260F5-3E02-4A0D-8706-1233912B7478}" type="slidenum">
              <a:rPr lang="es-ES" smtClean="0"/>
              <a:t>‹Nº›</a:t>
            </a:fld>
            <a:endParaRPr lang="es-ES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EBC55F-E4FE-4CB5-9603-D09D7A38745D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1260F5-3E02-4A0D-8706-1233912B747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39EBC55F-E4FE-4CB5-9603-D09D7A38745D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1260F5-3E02-4A0D-8706-1233912B7478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9EBC55F-E4FE-4CB5-9603-D09D7A38745D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01260F5-3E02-4A0D-8706-1233912B7478}" type="slidenum">
              <a:rPr lang="es-ES" smtClean="0"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EBC55F-E4FE-4CB5-9603-D09D7A38745D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1260F5-3E02-4A0D-8706-1233912B747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EBC55F-E4FE-4CB5-9603-D09D7A38745D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1260F5-3E02-4A0D-8706-1233912B747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9EBC55F-E4FE-4CB5-9603-D09D7A38745D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01260F5-3E02-4A0D-8706-1233912B7478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23528" y="1772816"/>
            <a:ext cx="8676456" cy="1829761"/>
          </a:xfrm>
        </p:spPr>
        <p:txBody>
          <a:bodyPr>
            <a:normAutofit/>
          </a:bodyPr>
          <a:lstStyle/>
          <a:p>
            <a:pPr algn="l"/>
            <a:r>
              <a:rPr lang="es-ES" sz="4000" dirty="0" smtClean="0"/>
              <a:t>Elementos de análisis espacial…2</a:t>
            </a:r>
            <a:endParaRPr lang="es-ES" sz="40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3886200"/>
            <a:ext cx="8352928" cy="1752600"/>
          </a:xfrm>
        </p:spPr>
        <p:txBody>
          <a:bodyPr/>
          <a:lstStyle/>
          <a:p>
            <a:pPr algn="l"/>
            <a:r>
              <a:rPr lang="es-ES" sz="2000" dirty="0" smtClean="0"/>
              <a:t>5. Productos Derivados</a:t>
            </a:r>
          </a:p>
          <a:p>
            <a:pPr algn="l"/>
            <a:r>
              <a:rPr lang="es-ES" sz="2000" dirty="0"/>
              <a:t>Clase: </a:t>
            </a:r>
            <a:r>
              <a:rPr lang="es-ES" sz="2000" smtClean="0"/>
              <a:t>Sensoría</a:t>
            </a:r>
            <a:r>
              <a:rPr lang="es-ES" sz="2000" dirty="0" smtClean="0"/>
              <a:t> </a:t>
            </a:r>
            <a:r>
              <a:rPr lang="es-ES" sz="2000" dirty="0"/>
              <a:t>Remota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67592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81328"/>
            <a:ext cx="5410944" cy="4525963"/>
          </a:xfrm>
        </p:spPr>
        <p:txBody>
          <a:bodyPr>
            <a:normAutofit lnSpcReduction="10000"/>
          </a:bodyPr>
          <a:lstStyle/>
          <a:p>
            <a:r>
              <a:rPr lang="es-ES" sz="2000" dirty="0"/>
              <a:t>AE: intenta modelar objetos físicos y procesos asociados a estos objetos</a:t>
            </a:r>
            <a:r>
              <a:rPr lang="es-ES" sz="2000" dirty="0" smtClean="0"/>
              <a:t>.</a:t>
            </a:r>
          </a:p>
          <a:p>
            <a:endParaRPr lang="es-ES" sz="2000" dirty="0"/>
          </a:p>
          <a:p>
            <a:r>
              <a:rPr lang="es-ES" sz="2000" dirty="0" smtClean="0"/>
              <a:t>Tipos </a:t>
            </a:r>
            <a:r>
              <a:rPr lang="es-ES" sz="2000" dirty="0"/>
              <a:t>de </a:t>
            </a:r>
            <a:r>
              <a:rPr lang="es-ES" sz="2000" dirty="0" smtClean="0"/>
              <a:t>modelación en SIG: Cartográfica y Algebraica.</a:t>
            </a:r>
          </a:p>
          <a:p>
            <a:endParaRPr lang="es-ES" sz="2000" dirty="0" smtClean="0"/>
          </a:p>
          <a:p>
            <a:r>
              <a:rPr lang="es-ES" sz="2000" dirty="0" smtClean="0"/>
              <a:t>A revisar (categorías de AE):</a:t>
            </a:r>
          </a:p>
          <a:p>
            <a:pPr marL="624078" indent="-514350">
              <a:buFont typeface="+mj-lt"/>
              <a:buAutoNum type="arabicPeriod"/>
            </a:pPr>
            <a:r>
              <a:rPr lang="es-ES" sz="2000" dirty="0" smtClean="0"/>
              <a:t>Mapeando donde están las cosas (</a:t>
            </a:r>
            <a:r>
              <a:rPr lang="es-ES" sz="2000" dirty="0" smtClean="0">
                <a:solidFill>
                  <a:srgbClr val="92D050"/>
                </a:solidFill>
              </a:rPr>
              <a:t>ya</a:t>
            </a:r>
            <a:r>
              <a:rPr lang="es-ES" sz="2000" dirty="0" smtClean="0"/>
              <a:t>)</a:t>
            </a:r>
          </a:p>
          <a:p>
            <a:pPr marL="624078" indent="-514350">
              <a:buFont typeface="+mj-lt"/>
              <a:buAutoNum type="arabicPeriod"/>
            </a:pPr>
            <a:r>
              <a:rPr lang="es-ES" sz="2000" dirty="0" smtClean="0"/>
              <a:t>Mapeando más y menos (</a:t>
            </a:r>
            <a:r>
              <a:rPr lang="es-ES" sz="2000" dirty="0" smtClean="0">
                <a:solidFill>
                  <a:srgbClr val="92D050"/>
                </a:solidFill>
              </a:rPr>
              <a:t>ya</a:t>
            </a:r>
            <a:r>
              <a:rPr lang="es-ES" sz="2000" dirty="0" smtClean="0"/>
              <a:t>)</a:t>
            </a:r>
          </a:p>
          <a:p>
            <a:pPr marL="624078" indent="-514350">
              <a:buFont typeface="+mj-lt"/>
              <a:buAutoNum type="arabicPeriod"/>
            </a:pPr>
            <a:r>
              <a:rPr lang="es-ES" sz="2000" dirty="0" smtClean="0"/>
              <a:t>Mapeando densidad (</a:t>
            </a:r>
            <a:r>
              <a:rPr lang="es-ES" sz="2000" dirty="0" smtClean="0">
                <a:solidFill>
                  <a:srgbClr val="FF0000"/>
                </a:solidFill>
              </a:rPr>
              <a:t>no</a:t>
            </a:r>
            <a:r>
              <a:rPr lang="es-ES" sz="2000" dirty="0" smtClean="0"/>
              <a:t>)</a:t>
            </a:r>
          </a:p>
          <a:p>
            <a:pPr marL="624078" indent="-514350">
              <a:buFont typeface="+mj-lt"/>
              <a:buAutoNum type="arabicPeriod"/>
            </a:pPr>
            <a:r>
              <a:rPr lang="es-ES" sz="2000" dirty="0" smtClean="0"/>
              <a:t>Encontrando lo que </a:t>
            </a:r>
            <a:r>
              <a:rPr lang="es-ES" sz="2000" dirty="0"/>
              <a:t>hay dentro </a:t>
            </a:r>
            <a:r>
              <a:rPr lang="es-ES" sz="2000" dirty="0" smtClean="0"/>
              <a:t>(</a:t>
            </a:r>
            <a:r>
              <a:rPr lang="es-ES" sz="2000" dirty="0" smtClean="0">
                <a:solidFill>
                  <a:srgbClr val="FF0000"/>
                </a:solidFill>
              </a:rPr>
              <a:t>no</a:t>
            </a:r>
            <a:r>
              <a:rPr lang="es-ES" sz="2000" dirty="0" smtClean="0"/>
              <a:t>)</a:t>
            </a:r>
          </a:p>
          <a:p>
            <a:pPr marL="624078" indent="-514350">
              <a:buFont typeface="+mj-lt"/>
              <a:buAutoNum type="arabicPeriod"/>
            </a:pPr>
            <a:r>
              <a:rPr lang="es-ES" sz="2000" dirty="0" smtClean="0"/>
              <a:t>Encontrando que </a:t>
            </a:r>
            <a:r>
              <a:rPr lang="es-ES" sz="2000" dirty="0"/>
              <a:t>hay </a:t>
            </a:r>
            <a:r>
              <a:rPr lang="es-ES" sz="2000" dirty="0" smtClean="0"/>
              <a:t>cerca (</a:t>
            </a:r>
            <a:r>
              <a:rPr lang="es-ES" sz="2000" dirty="0" smtClean="0">
                <a:solidFill>
                  <a:srgbClr val="FF0000"/>
                </a:solidFill>
              </a:rPr>
              <a:t>no</a:t>
            </a:r>
            <a:r>
              <a:rPr lang="es-ES" sz="2000" dirty="0" smtClean="0"/>
              <a:t>)</a:t>
            </a:r>
          </a:p>
          <a:p>
            <a:pPr marL="624078" indent="-514350">
              <a:buFont typeface="+mj-lt"/>
              <a:buAutoNum type="arabicPeriod"/>
            </a:pPr>
            <a:r>
              <a:rPr lang="es-ES" sz="2000" dirty="0" smtClean="0"/>
              <a:t>Mapeo </a:t>
            </a:r>
            <a:r>
              <a:rPr lang="es-ES" sz="2000" dirty="0"/>
              <a:t>de cambios </a:t>
            </a:r>
            <a:r>
              <a:rPr lang="es-ES" sz="2000" dirty="0" smtClean="0"/>
              <a:t>(</a:t>
            </a:r>
            <a:r>
              <a:rPr lang="es-ES" sz="2000" dirty="0" smtClean="0">
                <a:solidFill>
                  <a:srgbClr val="FF0000"/>
                </a:solidFill>
              </a:rPr>
              <a:t>no</a:t>
            </a:r>
            <a:r>
              <a:rPr lang="es-ES" sz="2000" dirty="0" smtClean="0"/>
              <a:t>)</a:t>
            </a:r>
            <a:endParaRPr lang="es-ES" sz="2000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En la clase pasada: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1479592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8"/>
            <a:ext cx="7787208" cy="4525963"/>
          </a:xfrm>
        </p:spPr>
        <p:txBody>
          <a:bodyPr>
            <a:normAutofit/>
          </a:bodyPr>
          <a:lstStyle/>
          <a:p>
            <a:r>
              <a:rPr lang="es-ES" sz="2000" dirty="0" smtClean="0"/>
              <a:t>Nos ayuda a descubrir concentración de objetos.</a:t>
            </a:r>
          </a:p>
          <a:p>
            <a:endParaRPr lang="es-ES" sz="2000" dirty="0" smtClean="0"/>
          </a:p>
          <a:p>
            <a:r>
              <a:rPr lang="es-ES" sz="2000" dirty="0" smtClean="0"/>
              <a:t>Para mapear densidad de objetos es necesario conocer su geometría, su área y sus cantidades.</a:t>
            </a:r>
          </a:p>
          <a:p>
            <a:endParaRPr lang="es-ES" sz="2000" dirty="0" smtClean="0"/>
          </a:p>
          <a:p>
            <a:r>
              <a:rPr lang="es-ES" sz="2000" dirty="0" smtClean="0"/>
              <a:t>SIG puede guardar y mostrar cantidades por área medida.</a:t>
            </a:r>
          </a:p>
          <a:p>
            <a:endParaRPr lang="es-ES" sz="2000" dirty="0" smtClean="0"/>
          </a:p>
          <a:p>
            <a:r>
              <a:rPr lang="es-ES" sz="2000" dirty="0" smtClean="0"/>
              <a:t>Se puede mapear un área con polígonos o hacer una densidad por superficie.</a:t>
            </a:r>
          </a:p>
          <a:p>
            <a:endParaRPr lang="es-ES" sz="2000" dirty="0" smtClean="0"/>
          </a:p>
          <a:p>
            <a:r>
              <a:rPr lang="es-ES" sz="2000" dirty="0" smtClean="0"/>
              <a:t>¿Se mapeara número de objetos o valor de los objetos?</a:t>
            </a:r>
          </a:p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Mapeando Densidad: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1482211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8"/>
            <a:ext cx="7283152" cy="4525963"/>
          </a:xfrm>
        </p:spPr>
        <p:txBody>
          <a:bodyPr>
            <a:normAutofit/>
          </a:bodyPr>
          <a:lstStyle/>
          <a:p>
            <a:r>
              <a:rPr lang="es-ES" sz="2000" dirty="0" smtClean="0"/>
              <a:t>Al determinar la densidad en polígonos de color, necesitamos el área, y atributos cuantitativos.</a:t>
            </a:r>
          </a:p>
          <a:p>
            <a:endParaRPr lang="es-ES" sz="2000" dirty="0"/>
          </a:p>
          <a:p>
            <a:endParaRPr lang="es-ES" sz="2000" dirty="0" smtClean="0"/>
          </a:p>
          <a:p>
            <a:r>
              <a:rPr lang="es-ES" sz="2000" dirty="0" smtClean="0"/>
              <a:t>La densidad es medida al normalizar el atributo cuantitativo sobre el área por polígono.</a:t>
            </a:r>
          </a:p>
          <a:p>
            <a:endParaRPr lang="es-ES" sz="2000" dirty="0"/>
          </a:p>
          <a:p>
            <a:endParaRPr lang="es-ES" sz="2000" dirty="0" smtClean="0"/>
          </a:p>
          <a:p>
            <a:r>
              <a:rPr lang="es-ES" sz="2000" dirty="0" smtClean="0"/>
              <a:t>Ej. Casos de asma por kilómetro cuadrado…</a:t>
            </a:r>
            <a:endParaRPr lang="es-ES" sz="20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Mapeando Densidad: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1517424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525963"/>
          </a:xfrm>
        </p:spPr>
        <p:txBody>
          <a:bodyPr>
            <a:normAutofit/>
          </a:bodyPr>
          <a:lstStyle/>
          <a:p>
            <a:r>
              <a:rPr lang="es-ES" sz="2000" dirty="0" smtClean="0"/>
              <a:t>Otra opción es desplegar el área como densidad de puntos. Se mide en puntos por polígono…</a:t>
            </a:r>
          </a:p>
          <a:p>
            <a:endParaRPr lang="es-ES" sz="2000" dirty="0"/>
          </a:p>
          <a:p>
            <a:endParaRPr lang="es-ES" sz="2000" dirty="0" smtClean="0"/>
          </a:p>
          <a:p>
            <a:endParaRPr lang="es-ES" sz="2000" dirty="0"/>
          </a:p>
          <a:p>
            <a:endParaRPr lang="es-ES" sz="2000" dirty="0" smtClean="0"/>
          </a:p>
          <a:p>
            <a:r>
              <a:rPr lang="es-ES" sz="2000" dirty="0" smtClean="0"/>
              <a:t>Altas densidades= polígonos llenos de puntos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Mapeando Densidad: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1517424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8"/>
            <a:ext cx="3394720" cy="4525963"/>
          </a:xfrm>
        </p:spPr>
        <p:txBody>
          <a:bodyPr>
            <a:normAutofit/>
          </a:bodyPr>
          <a:lstStyle/>
          <a:p>
            <a:r>
              <a:rPr lang="es-ES" sz="2000" dirty="0" smtClean="0"/>
              <a:t>Densidad de puntos y líneas requiere medición de áreas, ya sea usando </a:t>
            </a:r>
            <a:r>
              <a:rPr lang="es-ES" sz="2000" dirty="0" err="1" smtClean="0"/>
              <a:t>rasters</a:t>
            </a:r>
            <a:r>
              <a:rPr lang="es-ES" sz="2000" dirty="0" smtClean="0"/>
              <a:t> o alguna capa de polígonos.</a:t>
            </a:r>
          </a:p>
          <a:p>
            <a:r>
              <a:rPr lang="es-ES" sz="2000" dirty="0" smtClean="0"/>
              <a:t>El </a:t>
            </a:r>
            <a:r>
              <a:rPr lang="es-ES" sz="2000" dirty="0" err="1" smtClean="0"/>
              <a:t>raster</a:t>
            </a:r>
            <a:r>
              <a:rPr lang="es-ES" sz="2000" dirty="0" smtClean="0"/>
              <a:t> a lado tiene celdas de 20x20 m. los puntos rojos son sitios arqueológicos y la superficie de densidad representa la eventos por celda.</a:t>
            </a:r>
            <a:endParaRPr lang="es-ES" sz="20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Mapeando Densidad:</a:t>
            </a:r>
            <a:endParaRPr lang="es-ES" sz="3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196752"/>
            <a:ext cx="5004173" cy="4915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7424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8"/>
            <a:ext cx="7787208" cy="4525963"/>
          </a:xfrm>
        </p:spPr>
        <p:txBody>
          <a:bodyPr>
            <a:normAutofit/>
          </a:bodyPr>
          <a:lstStyle/>
          <a:p>
            <a:r>
              <a:rPr lang="es-ES" sz="2000" dirty="0" smtClean="0"/>
              <a:t>Nos permite comparar múltiples áreas para saber que hay dentro de cada una.</a:t>
            </a:r>
          </a:p>
          <a:p>
            <a:endParaRPr lang="es-ES" sz="2000" dirty="0" smtClean="0"/>
          </a:p>
          <a:p>
            <a:r>
              <a:rPr lang="es-ES" sz="2000" dirty="0" smtClean="0"/>
              <a:t>Múltiples clases pueden ser usadas pero al menos una debe de ser poligonal para saber que hay dentro.</a:t>
            </a:r>
          </a:p>
          <a:p>
            <a:endParaRPr lang="es-ES" sz="2000" dirty="0" smtClean="0"/>
          </a:p>
          <a:p>
            <a:r>
              <a:rPr lang="es-ES" sz="2000" dirty="0" smtClean="0"/>
              <a:t>La principal decisión es… ¿qué tipo de operación hay que realizar?</a:t>
            </a:r>
          </a:p>
          <a:p>
            <a:endParaRPr lang="es-ES" sz="2000" dirty="0" smtClean="0"/>
          </a:p>
          <a:p>
            <a:r>
              <a:rPr lang="es-ES" sz="2000" dirty="0" smtClean="0"/>
              <a:t>Amplio rango en las operaciones (desde simple dibujo, hasta operaciones analíticas de sobre lape).</a:t>
            </a:r>
            <a:endParaRPr lang="es-ES" sz="20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/>
              <a:t>E</a:t>
            </a:r>
            <a:r>
              <a:rPr lang="es-ES" sz="3200" dirty="0" smtClean="0"/>
              <a:t>ncontrando que hay dentro: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1517424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000" dirty="0" smtClean="0"/>
              <a:t>Un dibujo simple muestra lo que está dentro o fuera de un área. Esto funciona con líneas, puntos y polígonos.</a:t>
            </a:r>
          </a:p>
          <a:p>
            <a:r>
              <a:rPr lang="es-ES" sz="2000" dirty="0" smtClean="0"/>
              <a:t>Pero como este proceso solo es visual, no se puede hacer nada con el mapa.</a:t>
            </a:r>
            <a:endParaRPr lang="es-ES" sz="20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/>
              <a:t>E</a:t>
            </a:r>
            <a:r>
              <a:rPr lang="es-ES" sz="3200" dirty="0" smtClean="0"/>
              <a:t>ncontrando que hay dentro:</a:t>
            </a:r>
            <a:endParaRPr lang="es-ES" sz="3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146198"/>
            <a:ext cx="4968552" cy="3679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806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000" dirty="0" smtClean="0"/>
              <a:t>La selección por ubicación nos permite gran número de operaciones </a:t>
            </a:r>
            <a:r>
              <a:rPr lang="es-ES" sz="2000" dirty="0" smtClean="0">
                <a:sym typeface="Wingdings" panose="05000000000000000000" pitchFamily="2" charset="2"/>
              </a:rPr>
              <a:t> </a:t>
            </a:r>
            <a:r>
              <a:rPr lang="es-ES" sz="2000" dirty="0" smtClean="0"/>
              <a:t>realizar inventario de que está dentro de un área. Funciona con líneas, puntos y polígonos.</a:t>
            </a:r>
          </a:p>
          <a:p>
            <a:r>
              <a:rPr lang="es-ES" sz="2000" dirty="0" smtClean="0"/>
              <a:t>Selección por ubicación:</a:t>
            </a:r>
          </a:p>
          <a:p>
            <a:pPr marL="109728" indent="0">
              <a:buNone/>
            </a:pPr>
            <a:r>
              <a:rPr lang="es-ES" sz="2000" dirty="0" smtClean="0"/>
              <a:t>-Intersección</a:t>
            </a:r>
          </a:p>
          <a:p>
            <a:pPr marL="109728" indent="0">
              <a:buNone/>
            </a:pPr>
            <a:r>
              <a:rPr lang="es-ES" sz="2000" dirty="0" smtClean="0"/>
              <a:t>-Contiene</a:t>
            </a:r>
          </a:p>
          <a:p>
            <a:pPr marL="109728" indent="0">
              <a:buNone/>
            </a:pPr>
            <a:r>
              <a:rPr lang="es-ES" sz="2000" dirty="0" smtClean="0"/>
              <a:t>-Esta contenido por</a:t>
            </a:r>
          </a:p>
          <a:p>
            <a:pPr marL="109728" indent="0">
              <a:buNone/>
            </a:pPr>
            <a:r>
              <a:rPr lang="es-ES" sz="2000" dirty="0" smtClean="0"/>
              <a:t>-Comparten un segmento</a:t>
            </a:r>
          </a:p>
          <a:p>
            <a:pPr marL="109728" indent="0">
              <a:buNone/>
            </a:pPr>
            <a:r>
              <a:rPr lang="es-ES" sz="2000" dirty="0" smtClean="0"/>
              <a:t>-Toca la periferia de</a:t>
            </a:r>
          </a:p>
          <a:p>
            <a:pPr marL="109728" indent="0">
              <a:buNone/>
            </a:pPr>
            <a:r>
              <a:rPr lang="es-ES" sz="2000" dirty="0" smtClean="0"/>
              <a:t>-Es idéntico</a:t>
            </a:r>
            <a:endParaRPr lang="es-ES" sz="2000" dirty="0"/>
          </a:p>
          <a:p>
            <a:pPr marL="109728" indent="0">
              <a:buNone/>
            </a:pPr>
            <a:r>
              <a:rPr lang="es-ES" sz="2000" dirty="0" smtClean="0"/>
              <a:t>-Centrado en… etc.</a:t>
            </a:r>
            <a:endParaRPr lang="es-ES" sz="20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/>
              <a:t>E</a:t>
            </a:r>
            <a:r>
              <a:rPr lang="es-ES" sz="3200" dirty="0" smtClean="0"/>
              <a:t>ncontrando que hay dentro:</a:t>
            </a:r>
            <a:endParaRPr lang="es-ES" sz="3200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610295"/>
            <a:ext cx="4848225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06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000" dirty="0" smtClean="0"/>
              <a:t>Operaciones de ”sobre lape” son métodos sofisticados para encontrar que cae dentro.</a:t>
            </a:r>
          </a:p>
          <a:p>
            <a:endParaRPr lang="es-ES" sz="2000" dirty="0"/>
          </a:p>
          <a:p>
            <a:endParaRPr lang="es-ES" sz="2000" dirty="0" smtClean="0"/>
          </a:p>
          <a:p>
            <a:endParaRPr lang="es-ES" sz="2000" dirty="0" smtClean="0"/>
          </a:p>
          <a:p>
            <a:r>
              <a:rPr lang="es-ES" sz="2000" dirty="0" smtClean="0"/>
              <a:t>Funciona con puntos, líneas y polígonos. La operaciones más comunes de este tipo son:</a:t>
            </a:r>
          </a:p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/>
              <a:t>E</a:t>
            </a:r>
            <a:r>
              <a:rPr lang="es-ES" sz="3200" dirty="0" smtClean="0"/>
              <a:t>ncontrando que hay dentro: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304806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8"/>
            <a:ext cx="7787208" cy="4525963"/>
          </a:xfrm>
        </p:spPr>
        <p:txBody>
          <a:bodyPr>
            <a:normAutofit/>
          </a:bodyPr>
          <a:lstStyle/>
          <a:p>
            <a:r>
              <a:rPr lang="es-ES" sz="2000" dirty="0" smtClean="0"/>
              <a:t>Permite al usuario saber que está ocurriendo a cierta distancia del objeto.</a:t>
            </a:r>
          </a:p>
          <a:p>
            <a:endParaRPr lang="es-ES" sz="2000" dirty="0" smtClean="0"/>
          </a:p>
          <a:p>
            <a:r>
              <a:rPr lang="es-ES" sz="2000" dirty="0" smtClean="0"/>
              <a:t>De usa mucho para distancia a recorrer y costos…</a:t>
            </a:r>
          </a:p>
          <a:p>
            <a:endParaRPr lang="es-ES" sz="2000" dirty="0" smtClean="0"/>
          </a:p>
          <a:p>
            <a:r>
              <a:rPr lang="es-ES" sz="2000" dirty="0" smtClean="0"/>
              <a:t>Para este análisis se necesitan capas de información fuente y capas de información objetivo…</a:t>
            </a:r>
          </a:p>
          <a:p>
            <a:endParaRPr lang="es-ES" sz="2000" dirty="0" smtClean="0"/>
          </a:p>
          <a:p>
            <a:r>
              <a:rPr lang="es-ES" sz="2000" dirty="0" smtClean="0"/>
              <a:t>¿Qué operación usaremos para calcular la distancia? (línea recta, distancia en red o en superficie…)</a:t>
            </a:r>
          </a:p>
          <a:p>
            <a:endParaRPr lang="es-ES" sz="2000" dirty="0" smtClean="0"/>
          </a:p>
          <a:p>
            <a:r>
              <a:rPr lang="es-ES" sz="2000" dirty="0" smtClean="0"/>
              <a:t>El SIG calcula la geometría y guarda las distancias entre objetos.</a:t>
            </a:r>
          </a:p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Encontrando que hay cerca: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2527492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000" dirty="0" smtClean="0"/>
              <a:t>Calcular la distancia lineal entre objetos</a:t>
            </a:r>
            <a:r>
              <a:rPr lang="es-ES" sz="2000" dirty="0" smtClean="0">
                <a:sym typeface="Wingdings" panose="05000000000000000000" pitchFamily="2" charset="2"/>
              </a:rPr>
              <a:t> </a:t>
            </a:r>
            <a:r>
              <a:rPr lang="es-ES" sz="2000" dirty="0" smtClean="0"/>
              <a:t>creación de buffers alrededor de objetos fuente.</a:t>
            </a:r>
          </a:p>
          <a:p>
            <a:r>
              <a:rPr lang="es-ES" sz="2000" dirty="0" smtClean="0"/>
              <a:t>Así se puede saber cuál es la distancia lineal entre objetos.</a:t>
            </a:r>
          </a:p>
          <a:p>
            <a:r>
              <a:rPr lang="es-ES" sz="2000" dirty="0" smtClean="0"/>
              <a:t>Ejemplo: buffer de las madrigueras de coyote (buffer de 3000 metros).</a:t>
            </a:r>
            <a:endParaRPr lang="es-ES" sz="20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Encontrando que hay cerca:</a:t>
            </a:r>
            <a:endParaRPr lang="es-ES" sz="3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262" y="3140968"/>
            <a:ext cx="5216034" cy="3550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1107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000" dirty="0" smtClean="0"/>
              <a:t>El mapeo en red funciona para líneas y puntos.</a:t>
            </a:r>
          </a:p>
          <a:p>
            <a:endParaRPr lang="es-ES" sz="2000" dirty="0"/>
          </a:p>
          <a:p>
            <a:endParaRPr lang="es-ES" sz="2000" dirty="0" smtClean="0"/>
          </a:p>
          <a:p>
            <a:r>
              <a:rPr lang="es-ES" sz="2000" dirty="0" smtClean="0"/>
              <a:t>Da la distancia precisa de viaje sobre la red, pero requiere una red digitalizada precisamente.</a:t>
            </a:r>
          </a:p>
          <a:p>
            <a:endParaRPr lang="es-ES" sz="2000" dirty="0"/>
          </a:p>
          <a:p>
            <a:endParaRPr lang="es-ES" sz="2000" dirty="0" smtClean="0"/>
          </a:p>
          <a:p>
            <a:r>
              <a:rPr lang="es-ES" sz="2000" dirty="0" smtClean="0"/>
              <a:t>Ejemplo. Distancia lineal a centros comerciales.</a:t>
            </a:r>
            <a:endParaRPr lang="es-ES" sz="20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Encontrando que hay cerca: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3971107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8"/>
            <a:ext cx="7859216" cy="4525963"/>
          </a:xfrm>
        </p:spPr>
        <p:txBody>
          <a:bodyPr>
            <a:normAutofit/>
          </a:bodyPr>
          <a:lstStyle/>
          <a:p>
            <a:r>
              <a:rPr lang="es-ES" sz="2000" dirty="0" smtClean="0"/>
              <a:t>Una superficie de distancia usa </a:t>
            </a:r>
            <a:r>
              <a:rPr lang="es-ES" sz="2000" dirty="0" err="1" smtClean="0"/>
              <a:t>rasters</a:t>
            </a:r>
            <a:r>
              <a:rPr lang="es-ES" sz="2000" dirty="0" smtClean="0"/>
              <a:t> para medir costo y distancia.</a:t>
            </a:r>
          </a:p>
          <a:p>
            <a:endParaRPr lang="es-ES" sz="2000" dirty="0"/>
          </a:p>
          <a:p>
            <a:endParaRPr lang="es-ES" sz="2000" dirty="0" smtClean="0"/>
          </a:p>
          <a:p>
            <a:endParaRPr lang="es-ES" sz="2000" dirty="0" smtClean="0"/>
          </a:p>
          <a:p>
            <a:r>
              <a:rPr lang="es-ES" sz="2000" dirty="0" smtClean="0"/>
              <a:t>Mide distancia Euclidiana, costo de distancia, ruta, permitiendo integrar varias capas de información para calcular distancia absoluta.</a:t>
            </a:r>
          </a:p>
          <a:p>
            <a:endParaRPr lang="es-ES" sz="2000" dirty="0" smtClean="0"/>
          </a:p>
          <a:p>
            <a:endParaRPr lang="es-ES" sz="20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Encontrando que hay cerca: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3971107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8"/>
            <a:ext cx="7715200" cy="4525963"/>
          </a:xfrm>
        </p:spPr>
        <p:txBody>
          <a:bodyPr>
            <a:normAutofit/>
          </a:bodyPr>
          <a:lstStyle/>
          <a:p>
            <a:r>
              <a:rPr lang="es-ES" sz="2000" dirty="0" smtClean="0"/>
              <a:t>Es importante saber cómo han ocurrido los cambios en el tiempo, el SIG, con los datos adecuados nos permite analizar…</a:t>
            </a:r>
          </a:p>
          <a:p>
            <a:endParaRPr lang="es-ES" sz="2000" dirty="0" smtClean="0"/>
          </a:p>
          <a:p>
            <a:r>
              <a:rPr lang="es-ES" sz="2000" dirty="0" smtClean="0"/>
              <a:t>Para esto se mapean atributos y geometrías que podrían variar con el tiempo.</a:t>
            </a:r>
          </a:p>
          <a:p>
            <a:endParaRPr lang="es-ES" sz="2000" dirty="0" smtClean="0"/>
          </a:p>
          <a:p>
            <a:r>
              <a:rPr lang="es-ES" sz="2000" dirty="0" smtClean="0"/>
              <a:t>Se puede mapear cambios en ubicación, carácter y magnitud.</a:t>
            </a:r>
          </a:p>
          <a:p>
            <a:endParaRPr lang="es-ES" sz="2000" dirty="0" smtClean="0"/>
          </a:p>
          <a:p>
            <a:r>
              <a:rPr lang="es-ES" sz="2000" dirty="0" smtClean="0"/>
              <a:t>El usuario determina el cambio que quiere observar y por ende el despliegue grafico de dichos cambios.</a:t>
            </a:r>
            <a:endParaRPr lang="es-ES" sz="20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Mapeando el cambio: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3971107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000" dirty="0" smtClean="0"/>
              <a:t>Series de tiempo: series de mapas que denotan movimientos o cambios de objetos en su carácter (que es lo que son).</a:t>
            </a:r>
          </a:p>
          <a:p>
            <a:r>
              <a:rPr lang="es-ES" sz="2000" dirty="0" smtClean="0"/>
              <a:t>Impacto visual alto…pero el usuario necesita observar el mapa detenidamente vara ver que ocurrió.</a:t>
            </a:r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Mapeando el cambio:</a:t>
            </a:r>
            <a:endParaRPr lang="es-ES" sz="3200" dirty="0"/>
          </a:p>
        </p:txBody>
      </p:sp>
      <p:pic>
        <p:nvPicPr>
          <p:cNvPr id="7" name="Picture 4" descr="2009_classification.tif"/>
          <p:cNvPicPr>
            <a:picLocks noChangeAspect="1"/>
          </p:cNvPicPr>
          <p:nvPr/>
        </p:nvPicPr>
        <p:blipFill>
          <a:blip r:embed="rId2" cstate="print"/>
          <a:srcRect l="12498" t="11861" r="7813" b="9659"/>
          <a:stretch>
            <a:fillRect/>
          </a:stretch>
        </p:blipFill>
        <p:spPr bwMode="auto">
          <a:xfrm>
            <a:off x="5868144" y="2929136"/>
            <a:ext cx="2706960" cy="345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1988_classification.tif"/>
          <p:cNvPicPr>
            <a:picLocks noChangeAspect="1"/>
          </p:cNvPicPr>
          <p:nvPr/>
        </p:nvPicPr>
        <p:blipFill>
          <a:blip r:embed="rId3" cstate="print"/>
          <a:srcRect l="12500" t="11861" r="7813" b="9659"/>
          <a:stretch>
            <a:fillRect/>
          </a:stretch>
        </p:blipFill>
        <p:spPr bwMode="auto">
          <a:xfrm>
            <a:off x="874440" y="2929136"/>
            <a:ext cx="2706960" cy="345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Group 11"/>
          <p:cNvGrpSpPr/>
          <p:nvPr/>
        </p:nvGrpSpPr>
        <p:grpSpPr>
          <a:xfrm>
            <a:off x="4139952" y="3212976"/>
            <a:ext cx="1506526" cy="2610979"/>
            <a:chOff x="3908542" y="1750195"/>
            <a:chExt cx="2247634" cy="3998491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23928" y="3038099"/>
              <a:ext cx="2232248" cy="2710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" name="TextBox 10"/>
            <p:cNvSpPr txBox="1"/>
            <p:nvPr/>
          </p:nvSpPr>
          <p:spPr>
            <a:xfrm>
              <a:off x="3908542" y="1750195"/>
              <a:ext cx="1984568" cy="5656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 smtClean="0">
                  <a:solidFill>
                    <a:prstClr val="black"/>
                  </a:solidFill>
                  <a:latin typeface="Calibri"/>
                </a:rPr>
                <a:t>Cobertura</a:t>
              </a:r>
              <a:endParaRPr lang="es-MX" b="1" dirty="0">
                <a:solidFill>
                  <a:prstClr val="black"/>
                </a:solidFill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0149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000" dirty="0" smtClean="0"/>
              <a:t>Mapeo de rutas: miden movimiento de objetos a través de superficies.</a:t>
            </a:r>
          </a:p>
          <a:p>
            <a:endParaRPr lang="es-ES" sz="2000" dirty="0" smtClean="0"/>
          </a:p>
          <a:p>
            <a:endParaRPr lang="es-ES" sz="2000" dirty="0"/>
          </a:p>
          <a:p>
            <a:endParaRPr lang="es-ES" sz="2000" dirty="0" smtClean="0"/>
          </a:p>
          <a:p>
            <a:r>
              <a:rPr lang="es-ES" sz="2000" dirty="0" smtClean="0"/>
              <a:t>Se puede interpretar rapidez de viaje y distancia recorrida.</a:t>
            </a:r>
          </a:p>
          <a:p>
            <a:endParaRPr lang="es-ES" sz="2000" dirty="0"/>
          </a:p>
          <a:p>
            <a:endParaRPr lang="es-ES" sz="2000" dirty="0" smtClean="0"/>
          </a:p>
          <a:p>
            <a:endParaRPr lang="es-ES" sz="2000" dirty="0" smtClean="0"/>
          </a:p>
          <a:p>
            <a:r>
              <a:rPr lang="es-ES" sz="2000" dirty="0" smtClean="0"/>
              <a:t>Si son muchos objetos mapeados… es confuso…</a:t>
            </a:r>
          </a:p>
          <a:p>
            <a:endParaRPr lang="es-ES" sz="2000" dirty="0" smtClean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Mapeando el cambio: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4060149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000" dirty="0" smtClean="0"/>
              <a:t>Para la medición de cambio se necesita colectar datos en dos tiempos diferentes.</a:t>
            </a:r>
          </a:p>
          <a:p>
            <a:endParaRPr lang="es-ES" sz="2000" dirty="0"/>
          </a:p>
          <a:p>
            <a:endParaRPr lang="es-ES" sz="2000" dirty="0" smtClean="0"/>
          </a:p>
          <a:p>
            <a:endParaRPr lang="es-ES" sz="2000" dirty="0"/>
          </a:p>
          <a:p>
            <a:endParaRPr lang="es-ES" sz="2000" dirty="0" smtClean="0"/>
          </a:p>
          <a:p>
            <a:r>
              <a:rPr lang="es-ES" sz="2000" dirty="0" smtClean="0"/>
              <a:t>Los mapas muestran diferencias en cuanto a valores, haciéndolos fáciles de interpretar.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Mapeando el cambio: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4060149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000" dirty="0" smtClean="0"/>
              <a:t>En estas dos clases definimos lo que es el análisis espacial.</a:t>
            </a:r>
          </a:p>
          <a:p>
            <a:endParaRPr lang="es-ES" sz="2000" dirty="0" smtClean="0"/>
          </a:p>
          <a:p>
            <a:r>
              <a:rPr lang="es-ES" sz="2000" dirty="0" smtClean="0"/>
              <a:t>Discutimos algunos de los tipos principales de análisis.</a:t>
            </a:r>
          </a:p>
          <a:p>
            <a:endParaRPr lang="es-ES" sz="2000" dirty="0" smtClean="0"/>
          </a:p>
          <a:p>
            <a:r>
              <a:rPr lang="es-ES" sz="2000" dirty="0" smtClean="0"/>
              <a:t>Hay muchos más tipos de análisis que podrían ser discutidos en un curso de Análisis Espacial.</a:t>
            </a:r>
          </a:p>
          <a:p>
            <a:endParaRPr lang="es-ES" sz="2000" dirty="0" smtClean="0"/>
          </a:p>
          <a:p>
            <a:endParaRPr lang="es-ES" sz="2000" dirty="0" smtClean="0">
              <a:sym typeface="Wingdings" pitchFamily="2" charset="2"/>
            </a:endParaRPr>
          </a:p>
          <a:p>
            <a:pPr marL="109728" indent="0">
              <a:buNone/>
            </a:pPr>
            <a:endParaRPr lang="es-ES" sz="3200" dirty="0" smtClean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Resumiendo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240787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350</TotalTime>
  <Words>909</Words>
  <Application>Microsoft Office PowerPoint</Application>
  <PresentationFormat>Presentación en pantalla (4:3)</PresentationFormat>
  <Paragraphs>134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6" baseType="lpstr">
      <vt:lpstr>Calibri</vt:lpstr>
      <vt:lpstr>Lucida Sans Unicode</vt:lpstr>
      <vt:lpstr>Verdana</vt:lpstr>
      <vt:lpstr>Wingdings</vt:lpstr>
      <vt:lpstr>Wingdings 2</vt:lpstr>
      <vt:lpstr>Wingdings 3</vt:lpstr>
      <vt:lpstr>Concurrencia</vt:lpstr>
      <vt:lpstr>Elementos de análisis espacial…2</vt:lpstr>
      <vt:lpstr>En la clase pasada:</vt:lpstr>
      <vt:lpstr>Mapeando Densidad:</vt:lpstr>
      <vt:lpstr>Mapeando Densidad:</vt:lpstr>
      <vt:lpstr>Mapeando Densidad:</vt:lpstr>
      <vt:lpstr>Mapeando Densidad:</vt:lpstr>
      <vt:lpstr>Encontrando que hay dentro:</vt:lpstr>
      <vt:lpstr>Encontrando que hay dentro:</vt:lpstr>
      <vt:lpstr>Encontrando que hay dentro:</vt:lpstr>
      <vt:lpstr>Encontrando que hay dentro:</vt:lpstr>
      <vt:lpstr>Encontrando que hay cerca:</vt:lpstr>
      <vt:lpstr>Encontrando que hay cerca:</vt:lpstr>
      <vt:lpstr>Encontrando que hay cerca:</vt:lpstr>
      <vt:lpstr>Encontrando que hay cerca:</vt:lpstr>
      <vt:lpstr>Mapeando el cambio:</vt:lpstr>
      <vt:lpstr>Mapeando el cambio:</vt:lpstr>
      <vt:lpstr>Mapeando el cambio:</vt:lpstr>
      <vt:lpstr>Mapeando el cambio:</vt:lpstr>
      <vt:lpstr>Resumiendo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Elementos de análisis espacial…2</dc:title>
  <dc:creator>Raul</dc:creator>
  <cp:lastModifiedBy>Revisor</cp:lastModifiedBy>
  <cp:revision>30</cp:revision>
  <dcterms:created xsi:type="dcterms:W3CDTF">2013-03-04T18:37:57Z</dcterms:created>
  <dcterms:modified xsi:type="dcterms:W3CDTF">2017-10-25T16:43:02Z</dcterms:modified>
</cp:coreProperties>
</file>