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79" r:id="rId7"/>
    <p:sldId id="280" r:id="rId8"/>
    <p:sldId id="278" r:id="rId9"/>
    <p:sldId id="263" r:id="rId10"/>
    <p:sldId id="264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D431-CB2C-47A9-98D2-E5096C65B79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2765C6-969C-4F5F-9DC0-F625ADF0492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D431-CB2C-47A9-98D2-E5096C65B79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765C6-969C-4F5F-9DC0-F625ADF0492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D431-CB2C-47A9-98D2-E5096C65B79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765C6-969C-4F5F-9DC0-F625ADF0492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D431-CB2C-47A9-98D2-E5096C65B79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765C6-969C-4F5F-9DC0-F625ADF0492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D431-CB2C-47A9-98D2-E5096C65B79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765C6-969C-4F5F-9DC0-F625ADF04923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D431-CB2C-47A9-98D2-E5096C65B79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765C6-969C-4F5F-9DC0-F625ADF0492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D431-CB2C-47A9-98D2-E5096C65B79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765C6-969C-4F5F-9DC0-F625ADF0492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D431-CB2C-47A9-98D2-E5096C65B79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765C6-969C-4F5F-9DC0-F625ADF0492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D431-CB2C-47A9-98D2-E5096C65B79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765C6-969C-4F5F-9DC0-F625ADF0492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D431-CB2C-47A9-98D2-E5096C65B79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765C6-969C-4F5F-9DC0-F625ADF0492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D431-CB2C-47A9-98D2-E5096C65B79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765C6-969C-4F5F-9DC0-F625ADF0492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07E2D431-CB2C-47A9-98D2-E5096C65B79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82765C6-969C-4F5F-9DC0-F625ADF04923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99592" y="2492896"/>
            <a:ext cx="7315200" cy="2595025"/>
          </a:xfrm>
        </p:spPr>
        <p:txBody>
          <a:bodyPr>
            <a:normAutofit/>
          </a:bodyPr>
          <a:lstStyle/>
          <a:p>
            <a:r>
              <a:rPr lang="es-ES" sz="3600" dirty="0" smtClean="0"/>
              <a:t>Introducción a la Percepción Remota (</a:t>
            </a:r>
            <a:r>
              <a:rPr lang="es-ES" sz="3600" dirty="0"/>
              <a:t>S</a:t>
            </a:r>
            <a:r>
              <a:rPr lang="es-ES" sz="3600" dirty="0" smtClean="0"/>
              <a:t>e nos acabo el SIG!)</a:t>
            </a:r>
            <a:endParaRPr lang="es-ES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690048" cy="1144632"/>
          </a:xfrm>
        </p:spPr>
        <p:txBody>
          <a:bodyPr>
            <a:normAutofit/>
          </a:bodyPr>
          <a:lstStyle/>
          <a:p>
            <a:r>
              <a:rPr lang="es-ES" sz="2000" dirty="0" smtClean="0"/>
              <a:t>6.- Fundamentos de percepción remota</a:t>
            </a:r>
          </a:p>
          <a:p>
            <a:r>
              <a:rPr lang="es-ES" sz="2000" dirty="0"/>
              <a:t>Clase: </a:t>
            </a:r>
            <a:r>
              <a:rPr lang="es-ES" sz="2000" smtClean="0"/>
              <a:t>Sensoría</a:t>
            </a:r>
            <a:r>
              <a:rPr lang="es-ES" sz="2000" dirty="0" smtClean="0"/>
              <a:t> </a:t>
            </a:r>
            <a:r>
              <a:rPr lang="es-ES" sz="2000" dirty="0"/>
              <a:t>Remota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85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600" dirty="0" smtClean="0"/>
              <a:t>En esta clase veremos: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2060848"/>
            <a:ext cx="6264696" cy="4248472"/>
          </a:xfrm>
        </p:spPr>
        <p:txBody>
          <a:bodyPr>
            <a:normAutofit/>
          </a:bodyPr>
          <a:lstStyle/>
          <a:p>
            <a:r>
              <a:rPr lang="es-ES" sz="2200" dirty="0" smtClean="0"/>
              <a:t>Definición de Percepción remota.</a:t>
            </a:r>
          </a:p>
          <a:p>
            <a:r>
              <a:rPr lang="es-ES" sz="2200" dirty="0" smtClean="0"/>
              <a:t>El proceso de percepción remota.</a:t>
            </a:r>
          </a:p>
          <a:p>
            <a:r>
              <a:rPr lang="es-ES" sz="2200" dirty="0" smtClean="0"/>
              <a:t>Diferencias en colección de datos.</a:t>
            </a:r>
          </a:p>
          <a:p>
            <a:r>
              <a:rPr lang="es-ES" sz="2200" dirty="0" smtClean="0"/>
              <a:t>Elementos del proceso de percepción remota.</a:t>
            </a:r>
          </a:p>
          <a:p>
            <a:r>
              <a:rPr lang="es-ES" sz="2200" dirty="0" smtClean="0"/>
              <a:t>Sistemas de percepción remota.</a:t>
            </a:r>
          </a:p>
          <a:p>
            <a:r>
              <a:rPr lang="es-ES" sz="2200" dirty="0" smtClean="0"/>
              <a:t>El concepto de resolución.</a:t>
            </a:r>
          </a:p>
          <a:p>
            <a:r>
              <a:rPr lang="es-ES" sz="2200" dirty="0" smtClean="0"/>
              <a:t>Resolución espectral a fondo.</a:t>
            </a:r>
          </a:p>
          <a:p>
            <a:pPr marL="4572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544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548680"/>
            <a:ext cx="7416824" cy="1154097"/>
          </a:xfrm>
        </p:spPr>
        <p:txBody>
          <a:bodyPr>
            <a:noAutofit/>
          </a:bodyPr>
          <a:lstStyle/>
          <a:p>
            <a:r>
              <a:rPr lang="es-ES" sz="3200" dirty="0" smtClean="0"/>
              <a:t>Definiendo percepción remota o teledetección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2204864"/>
            <a:ext cx="6984776" cy="4104456"/>
          </a:xfrm>
        </p:spPr>
        <p:txBody>
          <a:bodyPr>
            <a:normAutofit/>
          </a:bodyPr>
          <a:lstStyle/>
          <a:p>
            <a:r>
              <a:rPr lang="es-ES" dirty="0" smtClean="0"/>
              <a:t>Adquisición de información o propiedad de un objeto o fenómeno, por medio de un aparato de grabación que no está en contacto físico con el objeto o fenómeno de estudio (ASPRS 1983).</a:t>
            </a:r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Adquisición de información a cerca de la condición o estado de un blanco, por medio de un sensor que no está en contacto con este blanco (</a:t>
            </a:r>
            <a:r>
              <a:rPr lang="es-ES" dirty="0" err="1" smtClean="0"/>
              <a:t>Asrar</a:t>
            </a:r>
            <a:r>
              <a:rPr lang="es-ES" dirty="0" smtClean="0"/>
              <a:t> 1989).</a:t>
            </a:r>
          </a:p>
        </p:txBody>
      </p:sp>
    </p:spTree>
    <p:extLst>
      <p:ext uri="{BB962C8B-B14F-4D97-AF65-F5344CB8AC3E}">
        <p14:creationId xmlns:p14="http://schemas.microsoft.com/office/powerpoint/2010/main" val="2413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548680"/>
            <a:ext cx="7315200" cy="1154097"/>
          </a:xfrm>
        </p:spPr>
        <p:txBody>
          <a:bodyPr>
            <a:noAutofit/>
          </a:bodyPr>
          <a:lstStyle/>
          <a:p>
            <a:r>
              <a:rPr lang="es-MX" sz="3200" dirty="0"/>
              <a:t>Definiendo percepción remota o teledetección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2132856"/>
            <a:ext cx="8136904" cy="3539527"/>
          </a:xfrm>
        </p:spPr>
        <p:txBody>
          <a:bodyPr/>
          <a:lstStyle/>
          <a:p>
            <a:r>
              <a:rPr lang="es-ES" dirty="0"/>
              <a:t>El </a:t>
            </a:r>
            <a:r>
              <a:rPr lang="es-ES" dirty="0" smtClean="0"/>
              <a:t>término </a:t>
            </a:r>
            <a:r>
              <a:rPr lang="es-ES" dirty="0"/>
              <a:t>de “percepción remota” fue acuñado por geógrafos en la “Office of Naval </a:t>
            </a:r>
            <a:r>
              <a:rPr lang="es-ES" dirty="0" err="1"/>
              <a:t>Reseach</a:t>
            </a:r>
            <a:r>
              <a:rPr lang="es-ES" dirty="0"/>
              <a:t>” en los Estados Unidos en los 60`s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Definición robusta: Percepción remota es la adquisición de datos de un objeto sin tocarlo.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69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620688"/>
            <a:ext cx="7315200" cy="1154097"/>
          </a:xfrm>
        </p:spPr>
        <p:txBody>
          <a:bodyPr>
            <a:noAutofit/>
          </a:bodyPr>
          <a:lstStyle/>
          <a:p>
            <a:r>
              <a:rPr lang="es-MX" sz="3200" dirty="0"/>
              <a:t>Definiendo percepción remota o teledetección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988840"/>
            <a:ext cx="7632848" cy="4608512"/>
          </a:xfrm>
        </p:spPr>
        <p:txBody>
          <a:bodyPr>
            <a:normAutofit/>
          </a:bodyPr>
          <a:lstStyle/>
          <a:p>
            <a:endParaRPr lang="es-ES" sz="2200" dirty="0" smtClean="0"/>
          </a:p>
          <a:p>
            <a:r>
              <a:rPr lang="es-ES" sz="2200" dirty="0" smtClean="0"/>
              <a:t>Definición </a:t>
            </a:r>
            <a:r>
              <a:rPr lang="es-ES" sz="2200" dirty="0"/>
              <a:t>detallada</a:t>
            </a:r>
            <a:r>
              <a:rPr lang="es-ES" sz="2200" dirty="0" smtClean="0"/>
              <a:t>: percepción remota es la grabación (sin contacto con el objeto) de información contenida en las regiones ultravioleta, visible, infrarroja, y de microondas de las regiones del espectro electromagnético por medio de instrumentos tales como cámaras, scanner, láseres, arreglos lineales, y arreglos de áreas, ubicados en plataformas tales como aeronaves o satélites, y el análisis de la información adquirida se lleva a cabo mediante procesamiento visual y digital.</a:t>
            </a:r>
            <a:endParaRPr lang="es-ES" sz="2200" dirty="0"/>
          </a:p>
          <a:p>
            <a:pPr marL="4572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269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1844824"/>
            <a:ext cx="5472608" cy="4752528"/>
          </a:xfrm>
        </p:spPr>
        <p:txBody>
          <a:bodyPr>
            <a:normAutofit fontScale="92500" lnSpcReduction="20000"/>
          </a:bodyPr>
          <a:lstStyle/>
          <a:p>
            <a:pPr marL="45720" indent="0" fontAlgn="b">
              <a:buNone/>
            </a:pPr>
            <a:r>
              <a:rPr lang="es-MX" dirty="0"/>
              <a:t>Cuatro pasos en el proceso de percepción remota (Jensen 2006</a:t>
            </a:r>
            <a:r>
              <a:rPr lang="es-MX" dirty="0" smtClean="0"/>
              <a:t>):</a:t>
            </a:r>
            <a:endParaRPr lang="es-MX" dirty="0"/>
          </a:p>
          <a:p>
            <a:pPr marL="45720" indent="0" fontAlgn="b">
              <a:buNone/>
            </a:pPr>
            <a:endParaRPr lang="es-ES" b="1" dirty="0" smtClean="0"/>
          </a:p>
          <a:p>
            <a:pPr marL="45720" indent="0" fontAlgn="b">
              <a:buNone/>
            </a:pPr>
            <a:r>
              <a:rPr lang="es-ES" b="1" dirty="0" smtClean="0"/>
              <a:t>1.- Definiendo </a:t>
            </a:r>
            <a:r>
              <a:rPr lang="es-ES" b="1" dirty="0"/>
              <a:t>el problema</a:t>
            </a:r>
            <a:endParaRPr lang="es-MX" dirty="0"/>
          </a:p>
          <a:p>
            <a:pPr fontAlgn="b"/>
            <a:r>
              <a:rPr lang="es-ES" dirty="0"/>
              <a:t>Selección de lógica apropiada: inductiva, deductiva, tecnológica</a:t>
            </a:r>
            <a:endParaRPr lang="es-MX" dirty="0"/>
          </a:p>
          <a:p>
            <a:pPr fontAlgn="b"/>
            <a:r>
              <a:rPr lang="es-ES" dirty="0"/>
              <a:t>formulación e </a:t>
            </a:r>
            <a:r>
              <a:rPr lang="es-ES" dirty="0" smtClean="0"/>
              <a:t>hipótesis</a:t>
            </a:r>
          </a:p>
          <a:p>
            <a:pPr fontAlgn="b"/>
            <a:endParaRPr lang="es-ES" dirty="0" smtClean="0"/>
          </a:p>
          <a:p>
            <a:pPr marL="45720" indent="0" fontAlgn="b">
              <a:buNone/>
            </a:pPr>
            <a:r>
              <a:rPr lang="es-ES" b="1" dirty="0" smtClean="0"/>
              <a:t>2.- Colección </a:t>
            </a:r>
            <a:r>
              <a:rPr lang="es-ES" b="1" dirty="0"/>
              <a:t>de datos</a:t>
            </a:r>
            <a:endParaRPr lang="es-MX" dirty="0"/>
          </a:p>
          <a:p>
            <a:pPr fontAlgn="b"/>
            <a:r>
              <a:rPr lang="es-ES" u="sng" dirty="0"/>
              <a:t>In Situ</a:t>
            </a:r>
            <a:r>
              <a:rPr lang="es-ES" dirty="0"/>
              <a:t>: campo, laboratorio, datos colaterales</a:t>
            </a:r>
            <a:endParaRPr lang="es-MX" dirty="0"/>
          </a:p>
          <a:p>
            <a:pPr fontAlgn="b"/>
            <a:r>
              <a:rPr lang="es-ES" i="1" u="sng" dirty="0"/>
              <a:t>Percepción remota de datos </a:t>
            </a:r>
            <a:r>
              <a:rPr lang="es-ES" i="1" u="sng" dirty="0" smtClean="0"/>
              <a:t>biofísicos</a:t>
            </a:r>
            <a:r>
              <a:rPr lang="es-ES" dirty="0" smtClean="0"/>
              <a:t>: </a:t>
            </a:r>
          </a:p>
          <a:p>
            <a:pPr marL="45720" indent="0" fontAlgn="b">
              <a:buNone/>
            </a:pPr>
            <a:r>
              <a:rPr lang="es-ES" dirty="0" smtClean="0"/>
              <a:t>-Analógicos </a:t>
            </a:r>
            <a:r>
              <a:rPr lang="es-ES" dirty="0"/>
              <a:t>pasivos  (cámara, videografía</a:t>
            </a:r>
            <a:r>
              <a:rPr lang="es-ES" dirty="0" smtClean="0"/>
              <a:t>).</a:t>
            </a:r>
          </a:p>
          <a:p>
            <a:pPr marL="45720" indent="0" fontAlgn="b">
              <a:buNone/>
            </a:pPr>
            <a:r>
              <a:rPr lang="es-ES" dirty="0" smtClean="0"/>
              <a:t>-</a:t>
            </a:r>
            <a:r>
              <a:rPr lang="es-ES" dirty="0"/>
              <a:t>D</a:t>
            </a:r>
            <a:r>
              <a:rPr lang="es-ES" dirty="0" smtClean="0"/>
              <a:t>igitales </a:t>
            </a:r>
            <a:r>
              <a:rPr lang="es-ES" dirty="0"/>
              <a:t>pasivos </a:t>
            </a:r>
            <a:r>
              <a:rPr lang="es-ES" dirty="0" smtClean="0"/>
              <a:t>(cámara</a:t>
            </a:r>
            <a:r>
              <a:rPr lang="es-ES" dirty="0"/>
              <a:t>, scanner </a:t>
            </a:r>
            <a:r>
              <a:rPr lang="es-ES" dirty="0" err="1"/>
              <a:t>multiespectral</a:t>
            </a:r>
            <a:r>
              <a:rPr lang="es-ES" dirty="0"/>
              <a:t>, arreglos lineares, </a:t>
            </a:r>
            <a:r>
              <a:rPr lang="es-ES" dirty="0" err="1"/>
              <a:t>espectroradiómetros</a:t>
            </a:r>
            <a:r>
              <a:rPr lang="es-ES" dirty="0"/>
              <a:t>), </a:t>
            </a:r>
            <a:endParaRPr lang="es-ES" dirty="0" smtClean="0"/>
          </a:p>
          <a:p>
            <a:pPr marL="45720" indent="0" fontAlgn="b">
              <a:buNone/>
            </a:pPr>
            <a:r>
              <a:rPr lang="es-ES" dirty="0"/>
              <a:t>-</a:t>
            </a:r>
            <a:r>
              <a:rPr lang="es-ES" dirty="0" smtClean="0"/>
              <a:t>activos </a:t>
            </a:r>
            <a:r>
              <a:rPr lang="es-ES" dirty="0"/>
              <a:t>(microondas radar, laser </a:t>
            </a:r>
            <a:r>
              <a:rPr lang="es-ES" dirty="0" err="1"/>
              <a:t>Lidar</a:t>
            </a:r>
            <a:r>
              <a:rPr lang="es-ES" dirty="0"/>
              <a:t>, sonar)</a:t>
            </a:r>
            <a:endParaRPr lang="es-MX" dirty="0"/>
          </a:p>
          <a:p>
            <a:pPr fontAlgn="b"/>
            <a:endParaRPr lang="es-ES" dirty="0" smtClean="0"/>
          </a:p>
          <a:p>
            <a:pPr fontAlgn="b"/>
            <a:endParaRPr lang="es-ES" dirty="0"/>
          </a:p>
          <a:p>
            <a:pPr marL="45720" indent="0" fontAlgn="b">
              <a:buNone/>
            </a:pPr>
            <a:endParaRPr lang="es-MX" dirty="0"/>
          </a:p>
          <a:p>
            <a:endParaRPr lang="es-MX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911642" y="260648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El Proceso de percepción remota</a:t>
            </a:r>
            <a:endParaRPr lang="es-ES" dirty="0"/>
          </a:p>
        </p:txBody>
      </p:sp>
      <p:sp>
        <p:nvSpPr>
          <p:cNvPr id="5" name="AutoShape 2" descr="Image result for proble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2852936"/>
            <a:ext cx="2657672" cy="187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35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5576" y="1486752"/>
            <a:ext cx="7272808" cy="5542648"/>
          </a:xfrm>
        </p:spPr>
        <p:txBody>
          <a:bodyPr>
            <a:normAutofit fontScale="77500" lnSpcReduction="20000"/>
          </a:bodyPr>
          <a:lstStyle/>
          <a:p>
            <a:pPr marL="45720" indent="0" fontAlgn="b">
              <a:buNone/>
            </a:pPr>
            <a:r>
              <a:rPr lang="es-ES" sz="2900" b="1" dirty="0" smtClean="0"/>
              <a:t>3.- Análisis </a:t>
            </a:r>
            <a:r>
              <a:rPr lang="es-ES" sz="2900" b="1" dirty="0"/>
              <a:t>de Datos</a:t>
            </a:r>
            <a:endParaRPr lang="es-MX" sz="2900" dirty="0"/>
          </a:p>
          <a:p>
            <a:pPr fontAlgn="b"/>
            <a:r>
              <a:rPr lang="es-ES" sz="2900" dirty="0"/>
              <a:t>Procesamiento </a:t>
            </a:r>
            <a:r>
              <a:rPr lang="es-ES" sz="2900" dirty="0" smtClean="0"/>
              <a:t>análogo</a:t>
            </a:r>
            <a:r>
              <a:rPr lang="es-ES" sz="2900" dirty="0" smtClean="0">
                <a:sym typeface="Wingdings" panose="05000000000000000000" pitchFamily="2" charset="2"/>
              </a:rPr>
              <a:t> </a:t>
            </a:r>
            <a:r>
              <a:rPr lang="es-ES" sz="2900" dirty="0" smtClean="0"/>
              <a:t>interpretación </a:t>
            </a:r>
            <a:r>
              <a:rPr lang="es-ES" sz="2900" dirty="0"/>
              <a:t>de Imágenes</a:t>
            </a:r>
            <a:endParaRPr lang="es-MX" sz="2900" dirty="0"/>
          </a:p>
          <a:p>
            <a:pPr fontAlgn="b"/>
            <a:r>
              <a:rPr lang="es-ES" sz="2900" dirty="0"/>
              <a:t>Procesamiento </a:t>
            </a:r>
            <a:r>
              <a:rPr lang="es-ES" sz="2900" dirty="0" smtClean="0"/>
              <a:t>digital</a:t>
            </a:r>
            <a:r>
              <a:rPr lang="es-ES" sz="2900" dirty="0" smtClean="0">
                <a:sym typeface="Wingdings" panose="05000000000000000000" pitchFamily="2" charset="2"/>
              </a:rPr>
              <a:t> </a:t>
            </a:r>
            <a:r>
              <a:rPr lang="es-ES" sz="2900" dirty="0" smtClean="0"/>
              <a:t>reconocimiento </a:t>
            </a:r>
            <a:r>
              <a:rPr lang="es-ES" sz="2900" dirty="0"/>
              <a:t>de patrones (estadística), sistemas expertos (utilización de experiencia con motores de inferencia), redes neurales, modelación </a:t>
            </a:r>
            <a:r>
              <a:rPr lang="es-ES" sz="2900" dirty="0" smtClean="0"/>
              <a:t>(basada </a:t>
            </a:r>
            <a:r>
              <a:rPr lang="es-ES" sz="2900" dirty="0"/>
              <a:t>en principios físicos de interacción </a:t>
            </a:r>
            <a:r>
              <a:rPr lang="es-ES" sz="2900" dirty="0" smtClean="0"/>
              <a:t>materia-energía).</a:t>
            </a:r>
            <a:endParaRPr lang="es-MX" sz="2900" dirty="0"/>
          </a:p>
          <a:p>
            <a:pPr fontAlgn="b"/>
            <a:r>
              <a:rPr lang="es-ES" sz="2900" dirty="0"/>
              <a:t>Visualización </a:t>
            </a:r>
            <a:r>
              <a:rPr lang="es-ES" sz="2900" dirty="0" smtClean="0"/>
              <a:t>científica</a:t>
            </a:r>
            <a:r>
              <a:rPr lang="es-ES" sz="2900" dirty="0" smtClean="0">
                <a:sym typeface="Wingdings" panose="05000000000000000000" pitchFamily="2" charset="2"/>
              </a:rPr>
              <a:t> </a:t>
            </a:r>
            <a:r>
              <a:rPr lang="es-ES" sz="2900" dirty="0" smtClean="0"/>
              <a:t>Prueba </a:t>
            </a:r>
            <a:r>
              <a:rPr lang="es-ES" sz="2900" dirty="0"/>
              <a:t>de </a:t>
            </a:r>
            <a:r>
              <a:rPr lang="es-ES" sz="2900" dirty="0" smtClean="0"/>
              <a:t>Hipótesis.</a:t>
            </a:r>
          </a:p>
          <a:p>
            <a:pPr fontAlgn="b"/>
            <a:endParaRPr lang="es-ES" sz="2900" dirty="0"/>
          </a:p>
          <a:p>
            <a:pPr marL="45720" indent="0" fontAlgn="b">
              <a:buNone/>
            </a:pPr>
            <a:r>
              <a:rPr lang="es-ES" sz="2900" b="1" dirty="0" smtClean="0"/>
              <a:t>4.- Información </a:t>
            </a:r>
            <a:r>
              <a:rPr lang="es-ES" sz="2900" b="1" dirty="0"/>
              <a:t>Presentada</a:t>
            </a:r>
            <a:endParaRPr lang="es-MX" sz="2900" dirty="0"/>
          </a:p>
          <a:p>
            <a:pPr fontAlgn="b"/>
            <a:r>
              <a:rPr lang="es-ES" sz="2900" dirty="0"/>
              <a:t>Análogo y Digital: Imágenes, </a:t>
            </a:r>
            <a:r>
              <a:rPr lang="es-ES" sz="2900" dirty="0" smtClean="0"/>
              <a:t>mapas, </a:t>
            </a:r>
            <a:r>
              <a:rPr lang="es-ES" sz="2900" dirty="0"/>
              <a:t>mapas temáticos, bases de </a:t>
            </a:r>
            <a:r>
              <a:rPr lang="es-ES" sz="2900" dirty="0" smtClean="0"/>
              <a:t>datos.</a:t>
            </a:r>
            <a:endParaRPr lang="es-MX" sz="2900" dirty="0"/>
          </a:p>
          <a:p>
            <a:pPr fontAlgn="b"/>
            <a:r>
              <a:rPr lang="es-ES" sz="2900" dirty="0"/>
              <a:t>Reporte de error: geométrico, temático.</a:t>
            </a:r>
            <a:endParaRPr lang="es-MX" sz="2900" dirty="0"/>
          </a:p>
          <a:p>
            <a:pPr fontAlgn="b"/>
            <a:r>
              <a:rPr lang="es-ES" sz="2900" dirty="0"/>
              <a:t>Linaje de imágenes: genealogía</a:t>
            </a:r>
            <a:endParaRPr lang="es-MX" sz="2900" dirty="0"/>
          </a:p>
          <a:p>
            <a:pPr fontAlgn="b"/>
            <a:r>
              <a:rPr lang="es-ES" sz="2900" dirty="0"/>
              <a:t>Estadística: </a:t>
            </a:r>
            <a:r>
              <a:rPr lang="es-ES" sz="2900" dirty="0" err="1"/>
              <a:t>univariada</a:t>
            </a:r>
            <a:r>
              <a:rPr lang="es-ES" sz="2900" dirty="0"/>
              <a:t>, multivariada.</a:t>
            </a:r>
            <a:endParaRPr lang="es-MX" sz="2900" dirty="0"/>
          </a:p>
          <a:p>
            <a:pPr fontAlgn="b"/>
            <a:r>
              <a:rPr lang="es-ES" sz="2900" dirty="0" smtClean="0"/>
              <a:t>Gráfica</a:t>
            </a:r>
            <a:r>
              <a:rPr lang="es-ES" sz="2900" dirty="0"/>
              <a:t>: 1D, 2D, 3D.</a:t>
            </a:r>
            <a:endParaRPr lang="es-MX" sz="2900" dirty="0"/>
          </a:p>
          <a:p>
            <a:pPr marL="45720" indent="0" fontAlgn="b">
              <a:buNone/>
            </a:pPr>
            <a:endParaRPr lang="es-MX" dirty="0"/>
          </a:p>
          <a:p>
            <a:endParaRPr lang="es-MX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930589" y="332656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El Proceso de percepción remota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754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548680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El Proceso de percepción remota</a:t>
            </a:r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/>
          </p:nvPr>
        </p:nvGraphicFramePr>
        <p:xfrm>
          <a:off x="251520" y="1916833"/>
          <a:ext cx="1152128" cy="2622574"/>
        </p:xfrm>
        <a:graphic>
          <a:graphicData uri="http://schemas.openxmlformats.org/drawingml/2006/table">
            <a:tbl>
              <a:tblPr/>
              <a:tblGrid>
                <a:gridCol w="1152128"/>
              </a:tblGrid>
              <a:tr h="465953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Definiendo el problema</a:t>
                      </a:r>
                    </a:p>
                  </a:txBody>
                  <a:tcPr marL="6805" marR="6805" marT="68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8503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Selección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de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lógica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apropiada: inductiva, deductiva,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tecnológica</a:t>
                      </a:r>
                      <a:endParaRPr lang="es-E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05" marR="6805" marT="68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728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formulación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hipótesis</a:t>
                      </a:r>
                      <a:endParaRPr lang="es-E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05" marR="6805" marT="68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/>
          </p:nvPr>
        </p:nvGraphicFramePr>
        <p:xfrm>
          <a:off x="1979712" y="1916832"/>
          <a:ext cx="1584176" cy="4792595"/>
        </p:xfrm>
        <a:graphic>
          <a:graphicData uri="http://schemas.openxmlformats.org/drawingml/2006/table">
            <a:tbl>
              <a:tblPr/>
              <a:tblGrid>
                <a:gridCol w="1584176"/>
              </a:tblGrid>
              <a:tr h="272195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Colección de datos</a:t>
                      </a:r>
                    </a:p>
                  </a:txBody>
                  <a:tcPr marL="6805" marR="6805" marT="68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658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In Situ: campo, laboratorio, datos colaterales</a:t>
                      </a:r>
                    </a:p>
                  </a:txBody>
                  <a:tcPr marL="6805" marR="6805" marT="68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756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Percepción </a:t>
                      </a:r>
                      <a:r>
                        <a:rPr lang="es-ES" sz="1600" b="0" i="1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remota de datos </a:t>
                      </a:r>
                      <a:r>
                        <a:rPr lang="es-ES" sz="1600" b="0" i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biofísicos </a:t>
                      </a:r>
                      <a:r>
                        <a:rPr lang="es-ES" sz="1600" b="0" i="1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 </a:t>
                      </a:r>
                      <a:r>
                        <a:rPr lang="es-ES" sz="1600" b="0" i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híbridos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: analógicos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pasivos 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(cámara, videografía),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digitales pasivos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cámara, scanner </a:t>
                      </a:r>
                      <a:r>
                        <a:rPr lang="es-ES" sz="16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multiespectral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, arreglos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lineares, </a:t>
                      </a:r>
                      <a:r>
                        <a:rPr lang="es-ES" sz="16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espectroradiómetros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),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activos (microondas radar, laser </a:t>
                      </a:r>
                      <a:r>
                        <a:rPr lang="es-ES" sz="16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Lidar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, sonar)</a:t>
                      </a:r>
                    </a:p>
                  </a:txBody>
                  <a:tcPr marL="6805" marR="6805" marT="68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488410"/>
              </p:ext>
            </p:extLst>
          </p:nvPr>
        </p:nvGraphicFramePr>
        <p:xfrm>
          <a:off x="4067944" y="1916832"/>
          <a:ext cx="2376264" cy="4297187"/>
        </p:xfrm>
        <a:graphic>
          <a:graphicData uri="http://schemas.openxmlformats.org/drawingml/2006/table">
            <a:tbl>
              <a:tblPr/>
              <a:tblGrid>
                <a:gridCol w="2376264"/>
              </a:tblGrid>
              <a:tr h="228293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Análisis </a:t>
                      </a:r>
                      <a:r>
                        <a:rPr lang="es-E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de Datos</a:t>
                      </a:r>
                    </a:p>
                  </a:txBody>
                  <a:tcPr marL="5707" marR="5707" marT="5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878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Procesamiento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análogo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de imágenes (visual):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interpretación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de Imágenes</a:t>
                      </a:r>
                    </a:p>
                  </a:txBody>
                  <a:tcPr marL="5707" marR="5707" marT="5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463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Procesamiento digital de imágenes: reconocimiento de patrones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(estadística),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sistemas expertos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(utilización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de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experiencia con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motores de inferencia), redes neurales,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modelación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(espacial SIG,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modelación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de escena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basada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en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principios físicos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de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interacción materia-energía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).</a:t>
                      </a:r>
                    </a:p>
                  </a:txBody>
                  <a:tcPr marL="5707" marR="5707" marT="5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Visualización científica</a:t>
                      </a:r>
                      <a:endParaRPr lang="es-E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707" marR="5707" marT="5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43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Prueba de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Hipótesis</a:t>
                      </a:r>
                      <a:endParaRPr lang="es-E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707" marR="5707" marT="5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>
            <p:extLst/>
          </p:nvPr>
        </p:nvGraphicFramePr>
        <p:xfrm>
          <a:off x="6876256" y="1916832"/>
          <a:ext cx="1944216" cy="3889035"/>
        </p:xfrm>
        <a:graphic>
          <a:graphicData uri="http://schemas.openxmlformats.org/drawingml/2006/table">
            <a:tbl>
              <a:tblPr/>
              <a:tblGrid>
                <a:gridCol w="1944216"/>
              </a:tblGrid>
              <a:tr h="221159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Información </a:t>
                      </a:r>
                      <a:r>
                        <a:rPr lang="es-E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Presentada</a:t>
                      </a:r>
                    </a:p>
                  </a:txBody>
                  <a:tcPr marL="5529" marR="5529" marT="5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3476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Análogo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y Digital: Imágenes, mapas, mapas con </a:t>
                      </a:r>
                      <a:r>
                        <a:rPr lang="es-ES" sz="16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orthofotos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, mapas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temáticos,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bases de datos espaciales.</a:t>
                      </a:r>
                    </a:p>
                  </a:txBody>
                  <a:tcPr marL="5529" marR="5529" marT="5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51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Reporte de error: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geométrico, temático.</a:t>
                      </a:r>
                      <a:endParaRPr lang="es-E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529" marR="5529" marT="5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5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Linaje 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de imágenes: 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genealogía</a:t>
                      </a:r>
                      <a:endParaRPr lang="es-E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529" marR="5529" marT="5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38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Estadística: </a:t>
                      </a:r>
                      <a:r>
                        <a:rPr lang="es-ES" sz="16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univariada</a:t>
                      </a:r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, multivariada.</a:t>
                      </a:r>
                    </a:p>
                  </a:txBody>
                  <a:tcPr marL="5529" marR="5529" marT="5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57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Grafica: 1D, 2D, 3D.</a:t>
                      </a:r>
                    </a:p>
                  </a:txBody>
                  <a:tcPr marL="5529" marR="5529" marT="5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9" name="8 Conector recto de flecha"/>
          <p:cNvCxnSpPr/>
          <p:nvPr/>
        </p:nvCxnSpPr>
        <p:spPr>
          <a:xfrm>
            <a:off x="1403648" y="2132856"/>
            <a:ext cx="57606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>
            <a:off x="3563888" y="2132856"/>
            <a:ext cx="43204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>
            <a:off x="6444208" y="2132856"/>
            <a:ext cx="43204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599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 smtClean="0"/>
              <a:t>Elementos del proceso de PR: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844824"/>
            <a:ext cx="7272808" cy="4752528"/>
          </a:xfrm>
        </p:spPr>
        <p:txBody>
          <a:bodyPr>
            <a:normAutofit/>
          </a:bodyPr>
          <a:lstStyle/>
          <a:p>
            <a:r>
              <a:rPr lang="es-ES" dirty="0" smtClean="0"/>
              <a:t>El Blanco: puede ser un objeto o la extensión geográfica de un fenómeno, puede ser investigado a través de la radiación electromagnética que emite o refleja.</a:t>
            </a:r>
          </a:p>
          <a:p>
            <a:endParaRPr lang="es-ES" dirty="0" smtClean="0"/>
          </a:p>
          <a:p>
            <a:r>
              <a:rPr lang="es-ES" dirty="0" smtClean="0"/>
              <a:t>El Sensor: el instrumento usado para grabar la radiación electromagnética (REM) que viene del objeto.</a:t>
            </a:r>
          </a:p>
          <a:p>
            <a:endParaRPr lang="es-ES" dirty="0" smtClean="0"/>
          </a:p>
          <a:p>
            <a:r>
              <a:rPr lang="es-ES" dirty="0" smtClean="0"/>
              <a:t>Adquisición e Inferencia: procesos de colección de información proveniente del objeto la velocidad de la luz y convertidos a medición de energía a información visual o procesamiento de imagen digital.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221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 smtClean="0"/>
              <a:t>Sistemas de PR: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844824"/>
            <a:ext cx="7560840" cy="3539527"/>
          </a:xfrm>
        </p:spPr>
        <p:txBody>
          <a:bodyPr/>
          <a:lstStyle/>
          <a:p>
            <a:r>
              <a:rPr lang="es-ES" dirty="0" smtClean="0"/>
              <a:t>Pasivo: el sensor colecta REM que ocurre naturalmente sobre el objeto que es emitida o reflejada desde el terreno.</a:t>
            </a:r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Activa: los sensores colectan su propia energía producida y reflejada de vuelta desde el blanco (ej. Microondas)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110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 smtClean="0"/>
              <a:t>Sistemas de PR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2060848"/>
            <a:ext cx="7848872" cy="3539527"/>
          </a:xfrm>
        </p:spPr>
        <p:txBody>
          <a:bodyPr/>
          <a:lstStyle/>
          <a:p>
            <a:r>
              <a:rPr lang="es-ES" dirty="0" smtClean="0"/>
              <a:t>De acuerdo a la altitud de donde se colectan los datos, los sistemas de PR pueden ser:</a:t>
            </a:r>
          </a:p>
          <a:p>
            <a:endParaRPr lang="es-ES" dirty="0" smtClean="0"/>
          </a:p>
          <a:p>
            <a:pPr>
              <a:buFontTx/>
              <a:buChar char="-"/>
            </a:pPr>
            <a:r>
              <a:rPr lang="es-ES" dirty="0" smtClean="0"/>
              <a:t>Orbitales</a:t>
            </a:r>
          </a:p>
          <a:p>
            <a:pPr>
              <a:buFontTx/>
              <a:buChar char="-"/>
            </a:pPr>
            <a:endParaRPr lang="es-ES" dirty="0" smtClean="0"/>
          </a:p>
          <a:p>
            <a:pPr>
              <a:buFontTx/>
              <a:buChar char="-"/>
            </a:pPr>
            <a:r>
              <a:rPr lang="es-ES" dirty="0" smtClean="0"/>
              <a:t>Suborbitales</a:t>
            </a:r>
          </a:p>
          <a:p>
            <a:pPr>
              <a:buFontTx/>
              <a:buChar char="-"/>
            </a:pPr>
            <a:endParaRPr lang="es-ES" dirty="0" smtClean="0"/>
          </a:p>
          <a:p>
            <a:pPr>
              <a:buFontTx/>
              <a:buChar char="-"/>
            </a:pPr>
            <a:r>
              <a:rPr lang="es-ES" dirty="0" smtClean="0"/>
              <a:t>En tierra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744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/>
              <a:t>Sistemas de PR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988840"/>
            <a:ext cx="7200800" cy="3960440"/>
          </a:xfrm>
        </p:spPr>
        <p:txBody>
          <a:bodyPr>
            <a:normAutofit/>
          </a:bodyPr>
          <a:lstStyle/>
          <a:p>
            <a:r>
              <a:rPr lang="es-ES" dirty="0" smtClean="0"/>
              <a:t>De acuerdo al tipo de medio de grabación los sistemas de PR pueden ser:</a:t>
            </a:r>
          </a:p>
          <a:p>
            <a:endParaRPr lang="es-ES" dirty="0" smtClean="0"/>
          </a:p>
          <a:p>
            <a:pPr marL="45720" indent="0">
              <a:buNone/>
            </a:pPr>
            <a:r>
              <a:rPr lang="es-ES" dirty="0" smtClean="0"/>
              <a:t>-Fotográficos: basados en películas produciendo imágenes pancromáticas, en infrarrojo y visible.</a:t>
            </a:r>
          </a:p>
          <a:p>
            <a:pPr marL="45720" indent="0">
              <a:buNone/>
            </a:pPr>
            <a:endParaRPr lang="es-ES" dirty="0" smtClean="0"/>
          </a:p>
          <a:p>
            <a:pPr marL="45720" indent="0">
              <a:buNone/>
            </a:pPr>
            <a:r>
              <a:rPr lang="es-ES" dirty="0" smtClean="0"/>
              <a:t>-Electro-</a:t>
            </a:r>
            <a:r>
              <a:rPr lang="es-ES" dirty="0"/>
              <a:t>ó</a:t>
            </a:r>
            <a:r>
              <a:rPr lang="es-ES" dirty="0" smtClean="0"/>
              <a:t>pticos: sensores </a:t>
            </a:r>
            <a:r>
              <a:rPr lang="es-ES" dirty="0" err="1" smtClean="0"/>
              <a:t>multi</a:t>
            </a:r>
            <a:r>
              <a:rPr lang="es-ES" dirty="0" smtClean="0"/>
              <a:t> e </a:t>
            </a:r>
            <a:r>
              <a:rPr lang="es-ES" dirty="0" err="1" smtClean="0"/>
              <a:t>hiperespectrales</a:t>
            </a:r>
            <a:r>
              <a:rPr lang="es-ES" dirty="0" smtClean="0"/>
              <a:t>, con transmisores electrónicos de datos.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820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548680"/>
            <a:ext cx="7315200" cy="1154097"/>
          </a:xfrm>
        </p:spPr>
        <p:txBody>
          <a:bodyPr/>
          <a:lstStyle/>
          <a:p>
            <a:r>
              <a:rPr lang="es-ES" dirty="0" smtClean="0"/>
              <a:t>El concepto de </a:t>
            </a:r>
            <a:r>
              <a:rPr lang="es-ES" dirty="0" err="1" smtClean="0"/>
              <a:t>resolucion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988840"/>
            <a:ext cx="7200800" cy="4176464"/>
          </a:xfrm>
        </p:spPr>
        <p:txBody>
          <a:bodyPr>
            <a:normAutofit/>
          </a:bodyPr>
          <a:lstStyle/>
          <a:p>
            <a:r>
              <a:rPr lang="es-ES" dirty="0" smtClean="0"/>
              <a:t>Todos los sensores remotos tienen 4 tipos de resoluciones asociadas:</a:t>
            </a:r>
          </a:p>
          <a:p>
            <a:endParaRPr lang="es-ES" dirty="0" smtClean="0"/>
          </a:p>
          <a:p>
            <a:pPr marL="502920" indent="-457200">
              <a:buFont typeface="+mj-lt"/>
              <a:buAutoNum type="arabicPeriod"/>
            </a:pPr>
            <a:r>
              <a:rPr lang="es-ES" dirty="0" smtClean="0"/>
              <a:t>Resolución espectral: Numero de dimensiones o intervalos de banda a los que el instrumento de PR es sensible.</a:t>
            </a:r>
          </a:p>
          <a:p>
            <a:pPr marL="502920" indent="-457200">
              <a:buFont typeface="+mj-lt"/>
              <a:buAutoNum type="arabicPeriod"/>
            </a:pPr>
            <a:r>
              <a:rPr lang="es-ES" dirty="0" smtClean="0"/>
              <a:t>Resolución espacial: La separación más cercana entre dos objetos que puede discernir el sensor.</a:t>
            </a:r>
          </a:p>
          <a:p>
            <a:pPr marL="502920" indent="-457200">
              <a:buFont typeface="+mj-lt"/>
              <a:buAutoNum type="arabicPeriod"/>
            </a:pPr>
            <a:r>
              <a:rPr lang="es-ES" dirty="0" smtClean="0"/>
              <a:t>Resolución temporal: frecuencia de imágenes en un área.</a:t>
            </a:r>
          </a:p>
          <a:p>
            <a:pPr marL="502920" indent="-457200">
              <a:buFont typeface="+mj-lt"/>
              <a:buAutoNum type="arabicPeriod"/>
            </a:pPr>
            <a:r>
              <a:rPr lang="es-ES" dirty="0" smtClean="0"/>
              <a:t>Resolución radiométrica: sensibilidad al fluctuación en el flujo de radiación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572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 smtClean="0"/>
              <a:t>Resolución espectral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844824"/>
            <a:ext cx="7560840" cy="4680520"/>
          </a:xfrm>
        </p:spPr>
        <p:txBody>
          <a:bodyPr>
            <a:normAutofit/>
          </a:bodyPr>
          <a:lstStyle/>
          <a:p>
            <a:r>
              <a:rPr lang="es-ES" dirty="0" smtClean="0"/>
              <a:t>Es determinada por el número de bandas, la especiación entre estas y la estrechez de bandas.</a:t>
            </a:r>
          </a:p>
          <a:p>
            <a:endParaRPr lang="es-ES" dirty="0" smtClean="0"/>
          </a:p>
          <a:p>
            <a:r>
              <a:rPr lang="es-ES" dirty="0" smtClean="0"/>
              <a:t>El grosor de banda es medido en grosor máximo y mitad máxima de intensidad.</a:t>
            </a:r>
          </a:p>
          <a:p>
            <a:endParaRPr lang="es-ES" dirty="0" smtClean="0"/>
          </a:p>
          <a:p>
            <a:r>
              <a:rPr lang="es-ES" dirty="0" smtClean="0"/>
              <a:t>Los sensores </a:t>
            </a:r>
            <a:r>
              <a:rPr lang="es-ES" dirty="0" err="1" smtClean="0"/>
              <a:t>multiespectrales</a:t>
            </a:r>
            <a:r>
              <a:rPr lang="es-ES" dirty="0" smtClean="0"/>
              <a:t> graban en múltiples bandas del espectro </a:t>
            </a:r>
            <a:r>
              <a:rPr lang="es-ES" dirty="0" err="1" smtClean="0"/>
              <a:t>electromagenetico</a:t>
            </a:r>
            <a:r>
              <a:rPr lang="es-ES" dirty="0" smtClean="0"/>
              <a:t>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158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/>
              <a:t>Resolución espectral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700808"/>
            <a:ext cx="7315200" cy="496855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s-MX" dirty="0" smtClean="0"/>
              <a:t>A continuación el ejemplo de </a:t>
            </a:r>
            <a:r>
              <a:rPr lang="es-MX" dirty="0" err="1" smtClean="0"/>
              <a:t>Landsat</a:t>
            </a:r>
            <a:r>
              <a:rPr lang="es-MX" dirty="0" smtClean="0"/>
              <a:t> </a:t>
            </a:r>
            <a:r>
              <a:rPr lang="es-MX" dirty="0" err="1" smtClean="0"/>
              <a:t>Thematic</a:t>
            </a:r>
            <a:r>
              <a:rPr lang="es-MX" dirty="0" smtClean="0"/>
              <a:t> </a:t>
            </a:r>
            <a:r>
              <a:rPr lang="es-MX" dirty="0" err="1" smtClean="0"/>
              <a:t>Mapper</a:t>
            </a:r>
            <a:r>
              <a:rPr lang="es-MX" dirty="0" smtClean="0"/>
              <a:t> y sus aplicaciones potenciales:</a:t>
            </a:r>
          </a:p>
          <a:p>
            <a:pPr marL="45720" indent="0">
              <a:buNone/>
            </a:pPr>
            <a:endParaRPr lang="es-MX" dirty="0" smtClean="0"/>
          </a:p>
          <a:p>
            <a:r>
              <a:rPr lang="es-MX" u="sng" dirty="0" smtClean="0"/>
              <a:t>Banda 1 (0.45 a 0.52 </a:t>
            </a:r>
            <a:r>
              <a:rPr lang="es-MX" u="sng" dirty="0" err="1" smtClean="0"/>
              <a:t>μm</a:t>
            </a:r>
            <a:r>
              <a:rPr lang="es-MX" u="sng" dirty="0" smtClean="0"/>
              <a:t>):</a:t>
            </a:r>
          </a:p>
          <a:p>
            <a:pPr marL="45720" indent="0">
              <a:buNone/>
            </a:pPr>
            <a:r>
              <a:rPr lang="es-MX" dirty="0" smtClean="0"/>
              <a:t>Corresponde a la transmisión del agua clara</a:t>
            </a:r>
            <a:r>
              <a:rPr lang="es-MX" dirty="0" smtClean="0">
                <a:sym typeface="Wingdings" panose="05000000000000000000" pitchFamily="2" charset="2"/>
              </a:rPr>
              <a:t> </a:t>
            </a:r>
            <a:r>
              <a:rPr lang="es-MX" dirty="0" smtClean="0"/>
              <a:t>Es el límite superior de la absorbancia de la clorofila</a:t>
            </a:r>
          </a:p>
          <a:p>
            <a:pPr marL="45720" indent="0">
              <a:buNone/>
            </a:pPr>
            <a:r>
              <a:rPr lang="es-MX" dirty="0" smtClean="0"/>
              <a:t>Se puede usar para detección y discriminación de coníferas</a:t>
            </a:r>
          </a:p>
          <a:p>
            <a:r>
              <a:rPr lang="es-MX" u="sng" dirty="0" smtClean="0"/>
              <a:t>Banda 2 (0.52 a 0.60 </a:t>
            </a:r>
            <a:r>
              <a:rPr lang="es-MX" u="sng" dirty="0" err="1" smtClean="0"/>
              <a:t>μm</a:t>
            </a:r>
            <a:r>
              <a:rPr lang="es-MX" u="sng" dirty="0" smtClean="0"/>
              <a:t>)</a:t>
            </a:r>
          </a:p>
          <a:p>
            <a:pPr marL="45720" indent="0">
              <a:buNone/>
            </a:pPr>
            <a:r>
              <a:rPr lang="es-MX" dirty="0" smtClean="0"/>
              <a:t>Centrada entre dos regiones de absorción de clorofila</a:t>
            </a:r>
          </a:p>
          <a:p>
            <a:pPr marL="45720" indent="0">
              <a:buNone/>
            </a:pPr>
            <a:r>
              <a:rPr lang="es-MX" dirty="0" err="1" smtClean="0"/>
              <a:t>Reflectancia</a:t>
            </a:r>
            <a:r>
              <a:rPr lang="es-MX" dirty="0" smtClean="0"/>
              <a:t> alta denota vegetación sana.</a:t>
            </a:r>
          </a:p>
          <a:p>
            <a:r>
              <a:rPr lang="es-MX" u="sng" dirty="0" smtClean="0"/>
              <a:t>Band 3 (0.63 a 0.69 </a:t>
            </a:r>
            <a:r>
              <a:rPr lang="es-MX" u="sng" dirty="0" err="1" smtClean="0"/>
              <a:t>μm</a:t>
            </a:r>
            <a:r>
              <a:rPr lang="es-MX" u="sng" dirty="0" smtClean="0"/>
              <a:t>)</a:t>
            </a:r>
          </a:p>
          <a:p>
            <a:pPr marL="45720" indent="0">
              <a:buNone/>
            </a:pPr>
            <a:r>
              <a:rPr lang="es-MX" dirty="0" smtClean="0"/>
              <a:t>Absorción de la clorofila en el rojo</a:t>
            </a:r>
            <a:r>
              <a:rPr lang="es-MX" dirty="0" smtClean="0">
                <a:sym typeface="Wingdings" panose="05000000000000000000" pitchFamily="2" charset="2"/>
              </a:rPr>
              <a:t></a:t>
            </a:r>
            <a:r>
              <a:rPr lang="es-MX" dirty="0" smtClean="0"/>
              <a:t> Usada para determinar vigor en vegetación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0350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/>
              <a:t>Resolución espectral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772816"/>
            <a:ext cx="7315200" cy="4896544"/>
          </a:xfrm>
        </p:spPr>
        <p:txBody>
          <a:bodyPr>
            <a:normAutofit/>
          </a:bodyPr>
          <a:lstStyle/>
          <a:p>
            <a:r>
              <a:rPr lang="es-MX" dirty="0" smtClean="0"/>
              <a:t>Banda 4 (0.76 a 0.90 </a:t>
            </a:r>
            <a:r>
              <a:rPr lang="es-MX" dirty="0" err="1" smtClean="0"/>
              <a:t>μm</a:t>
            </a:r>
            <a:r>
              <a:rPr lang="es-MX" dirty="0" smtClean="0"/>
              <a:t>):</a:t>
            </a:r>
          </a:p>
          <a:p>
            <a:pPr marL="45720" indent="0">
              <a:buNone/>
            </a:pPr>
            <a:r>
              <a:rPr lang="es-MX" dirty="0" smtClean="0"/>
              <a:t>Índices de vegetación y cálculo de biomasa</a:t>
            </a:r>
          </a:p>
          <a:p>
            <a:pPr marL="45720" indent="0">
              <a:buNone/>
            </a:pPr>
            <a:r>
              <a:rPr lang="es-MX" dirty="0" smtClean="0"/>
              <a:t>Detección de vegetación</a:t>
            </a:r>
          </a:p>
          <a:p>
            <a:r>
              <a:rPr lang="es-MX" dirty="0" smtClean="0"/>
              <a:t>Banda 5 (1.55 a 1.75 </a:t>
            </a:r>
            <a:r>
              <a:rPr lang="es-MX" dirty="0" err="1" smtClean="0"/>
              <a:t>μm</a:t>
            </a:r>
            <a:r>
              <a:rPr lang="es-MX" dirty="0" smtClean="0"/>
              <a:t>)</a:t>
            </a:r>
          </a:p>
          <a:p>
            <a:pPr marL="45720" indent="0">
              <a:buNone/>
            </a:pPr>
            <a:r>
              <a:rPr lang="es-MX" dirty="0" smtClean="0"/>
              <a:t>Humedad en plantas</a:t>
            </a:r>
          </a:p>
          <a:p>
            <a:pPr marL="45720" indent="0">
              <a:buNone/>
            </a:pPr>
            <a:r>
              <a:rPr lang="es-MX" dirty="0" smtClean="0"/>
              <a:t>Diferenciación de rocas</a:t>
            </a:r>
          </a:p>
          <a:p>
            <a:pPr marL="45720" indent="0">
              <a:buNone/>
            </a:pPr>
            <a:r>
              <a:rPr lang="es-MX" dirty="0" smtClean="0"/>
              <a:t>Delineación de nubes, hielo y nieve</a:t>
            </a:r>
          </a:p>
          <a:p>
            <a:r>
              <a:rPr lang="es-MX" dirty="0" smtClean="0"/>
              <a:t>Banda 6 (10.4 a 12.5 </a:t>
            </a:r>
            <a:r>
              <a:rPr lang="es-MX" dirty="0" err="1" smtClean="0"/>
              <a:t>μm</a:t>
            </a:r>
            <a:r>
              <a:rPr lang="es-MX" dirty="0" smtClean="0"/>
              <a:t>)</a:t>
            </a:r>
          </a:p>
          <a:p>
            <a:pPr marL="45720" indent="0">
              <a:buNone/>
            </a:pPr>
            <a:r>
              <a:rPr lang="es-MX" dirty="0" smtClean="0"/>
              <a:t>Clasificación de vegetación</a:t>
            </a:r>
          </a:p>
          <a:p>
            <a:r>
              <a:rPr lang="es-MX" dirty="0" smtClean="0"/>
              <a:t>Banda 7 (2.08 a 2.35 </a:t>
            </a:r>
            <a:r>
              <a:rPr lang="es-MX" dirty="0" err="1" smtClean="0"/>
              <a:t>μm</a:t>
            </a:r>
            <a:r>
              <a:rPr lang="es-MX" dirty="0" smtClean="0"/>
              <a:t>)</a:t>
            </a:r>
          </a:p>
          <a:p>
            <a:pPr marL="45720" indent="0">
              <a:buNone/>
            </a:pPr>
            <a:r>
              <a:rPr lang="es-MX" dirty="0" smtClean="0"/>
              <a:t>Mapeo geológico</a:t>
            </a:r>
          </a:p>
          <a:p>
            <a:pPr marL="45720" indent="0">
              <a:buNone/>
            </a:pPr>
            <a:r>
              <a:rPr lang="es-MX" dirty="0" smtClean="0"/>
              <a:t>Mapeo de floraciones alteradas por </a:t>
            </a:r>
            <a:r>
              <a:rPr lang="es-MX" dirty="0" err="1" smtClean="0"/>
              <a:t>hidrotermia</a:t>
            </a:r>
            <a:r>
              <a:rPr lang="es-MX" dirty="0" smtClean="0"/>
              <a:t>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6798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620688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/>
              <a:t>Resolución espectral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6" y="1988840"/>
            <a:ext cx="7344816" cy="3539527"/>
          </a:xfrm>
        </p:spPr>
        <p:txBody>
          <a:bodyPr/>
          <a:lstStyle/>
          <a:p>
            <a:r>
              <a:rPr lang="es-ES" dirty="0" smtClean="0"/>
              <a:t>Sensores </a:t>
            </a:r>
            <a:r>
              <a:rPr lang="es-ES" dirty="0" err="1" smtClean="0"/>
              <a:t>Hiperespectrales</a:t>
            </a:r>
            <a:r>
              <a:rPr lang="es-ES" dirty="0" smtClean="0"/>
              <a:t>: graban cientos de regiones diferentes del espectro electromagnético.</a:t>
            </a:r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Aquí el cubo de datos </a:t>
            </a:r>
            <a:r>
              <a:rPr lang="es-ES" dirty="0" err="1" smtClean="0"/>
              <a:t>hiperespectral</a:t>
            </a:r>
            <a:r>
              <a:rPr lang="es-ES" dirty="0" smtClean="0"/>
              <a:t> de la Isla Sullivan</a:t>
            </a:r>
            <a:r>
              <a:rPr lang="es-ES" dirty="0" smtClean="0">
                <a:sym typeface="Wingdings" pitchFamily="2" charset="2"/>
              </a:rPr>
              <a:t> 224 bandas del </a:t>
            </a:r>
            <a:r>
              <a:rPr lang="es-ES" dirty="0" err="1" smtClean="0">
                <a:sym typeface="Wingdings" pitchFamily="2" charset="2"/>
              </a:rPr>
              <a:t>Airborne</a:t>
            </a:r>
            <a:r>
              <a:rPr lang="es-ES" dirty="0" smtClean="0">
                <a:sym typeface="Wingdings" pitchFamily="2" charset="2"/>
              </a:rPr>
              <a:t> Visible </a:t>
            </a:r>
            <a:r>
              <a:rPr lang="es-ES" dirty="0" err="1" smtClean="0">
                <a:sym typeface="Wingdings" pitchFamily="2" charset="2"/>
              </a:rPr>
              <a:t>Infrared</a:t>
            </a:r>
            <a:r>
              <a:rPr lang="es-ES" dirty="0" smtClean="0">
                <a:sym typeface="Wingdings" pitchFamily="2" charset="2"/>
              </a:rPr>
              <a:t> </a:t>
            </a:r>
            <a:r>
              <a:rPr lang="es-ES" dirty="0" err="1" smtClean="0">
                <a:sym typeface="Wingdings" pitchFamily="2" charset="2"/>
              </a:rPr>
              <a:t>Spectrometer</a:t>
            </a:r>
            <a:r>
              <a:rPr lang="es-ES" dirty="0" smtClean="0">
                <a:sym typeface="Wingdings" pitchFamily="2" charset="2"/>
              </a:rPr>
              <a:t> (AVIRIS)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826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 smtClean="0"/>
              <a:t>Conclusiones: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844824"/>
            <a:ext cx="7488832" cy="3539527"/>
          </a:xfrm>
        </p:spPr>
        <p:txBody>
          <a:bodyPr>
            <a:normAutofit/>
          </a:bodyPr>
          <a:lstStyle/>
          <a:p>
            <a:r>
              <a:rPr lang="es-ES" dirty="0" smtClean="0"/>
              <a:t>Percepción remota</a:t>
            </a:r>
            <a:r>
              <a:rPr lang="es-ES" dirty="0" smtClean="0">
                <a:sym typeface="Wingdings" pitchFamily="2" charset="2"/>
              </a:rPr>
              <a:t> colectar información sin tocar el objeto.</a:t>
            </a:r>
          </a:p>
          <a:p>
            <a:endParaRPr lang="es-ES" dirty="0" smtClean="0">
              <a:sym typeface="Wingdings" pitchFamily="2" charset="2"/>
            </a:endParaRPr>
          </a:p>
          <a:p>
            <a:r>
              <a:rPr lang="es-ES" dirty="0" smtClean="0">
                <a:sym typeface="Wingdings" pitchFamily="2" charset="2"/>
              </a:rPr>
              <a:t>En el sistema de PR un sensor y un Blanco.</a:t>
            </a:r>
          </a:p>
          <a:p>
            <a:endParaRPr lang="es-ES" dirty="0" smtClean="0">
              <a:sym typeface="Wingdings" pitchFamily="2" charset="2"/>
            </a:endParaRPr>
          </a:p>
          <a:p>
            <a:r>
              <a:rPr lang="es-ES" dirty="0" smtClean="0">
                <a:sym typeface="Wingdings" pitchFamily="2" charset="2"/>
              </a:rPr>
              <a:t>4 Resoluciones asociadas.</a:t>
            </a:r>
          </a:p>
          <a:p>
            <a:endParaRPr lang="es-ES" dirty="0" smtClean="0">
              <a:sym typeface="Wingdings" pitchFamily="2" charset="2"/>
            </a:endParaRPr>
          </a:p>
          <a:p>
            <a:r>
              <a:rPr lang="es-ES" dirty="0" smtClean="0">
                <a:sym typeface="Wingdings" pitchFamily="2" charset="2"/>
              </a:rPr>
              <a:t>Siguiente clase se definirán las otras 3 resoluciones (espacial, temporal y radiométrica).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129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a">
  <a:themeElements>
    <a:clrScheme name="Perspectiva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316</TotalTime>
  <Words>1205</Words>
  <Application>Microsoft Office PowerPoint</Application>
  <PresentationFormat>Presentación en pantalla (4:3)</PresentationFormat>
  <Paragraphs>150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Calibri</vt:lpstr>
      <vt:lpstr>Wingdings</vt:lpstr>
      <vt:lpstr>Perspectiva</vt:lpstr>
      <vt:lpstr>Introducción a la Percepción Remota (Se nos acabo el SIG!)</vt:lpstr>
      <vt:lpstr>En esta clase veremos:</vt:lpstr>
      <vt:lpstr>Definiendo percepción remota o teledetección</vt:lpstr>
      <vt:lpstr>Definiendo percepción remota o teledetección</vt:lpstr>
      <vt:lpstr>Definiendo percepción remota o teledetección</vt:lpstr>
      <vt:lpstr>El Proceso de percepción remota</vt:lpstr>
      <vt:lpstr>El Proceso de percepción remota</vt:lpstr>
      <vt:lpstr>El Proceso de percepción remota</vt:lpstr>
      <vt:lpstr>Elementos del proceso de PR:</vt:lpstr>
      <vt:lpstr>Sistemas de PR:</vt:lpstr>
      <vt:lpstr>Sistemas de PR</vt:lpstr>
      <vt:lpstr>Sistemas de PR</vt:lpstr>
      <vt:lpstr>El concepto de resolucion:</vt:lpstr>
      <vt:lpstr>Resolución espectral</vt:lpstr>
      <vt:lpstr>Resolución espectral</vt:lpstr>
      <vt:lpstr>Resolución espectral</vt:lpstr>
      <vt:lpstr>Resolución espectral</vt:lpstr>
      <vt:lpstr>Conclusiones: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 a la Percepción Remota</dc:title>
  <dc:creator>Raul</dc:creator>
  <cp:lastModifiedBy>Revisor</cp:lastModifiedBy>
  <cp:revision>37</cp:revision>
  <dcterms:created xsi:type="dcterms:W3CDTF">2013-03-11T15:49:04Z</dcterms:created>
  <dcterms:modified xsi:type="dcterms:W3CDTF">2017-10-25T16:43:11Z</dcterms:modified>
</cp:coreProperties>
</file>