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73" r:id="rId4"/>
    <p:sldId id="259" r:id="rId5"/>
    <p:sldId id="260" r:id="rId6"/>
    <p:sldId id="261" r:id="rId7"/>
    <p:sldId id="263" r:id="rId8"/>
    <p:sldId id="265" r:id="rId9"/>
    <p:sldId id="275" r:id="rId10"/>
    <p:sldId id="276" r:id="rId11"/>
    <p:sldId id="267" r:id="rId12"/>
    <p:sldId id="268" r:id="rId13"/>
    <p:sldId id="269" r:id="rId14"/>
    <p:sldId id="270" r:id="rId15"/>
    <p:sldId id="271" r:id="rId16"/>
    <p:sldId id="272" r:id="rId17"/>
    <p:sldId id="278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1708F2-21A7-4D6F-B9C1-4BECA4DC5EC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BD3BC6A-BDD1-49D7-A8A2-2A352718032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085184"/>
            <a:ext cx="6264696" cy="1144632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/>
              <a:t>6.- Fundamentos de percepción remota</a:t>
            </a:r>
          </a:p>
          <a:p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600" dirty="0" smtClean="0"/>
              <a:t>Introducción a la Percepción Remota…2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093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7719393" cy="4407408"/>
          </a:xfrm>
        </p:spPr>
        <p:txBody>
          <a:bodyPr>
            <a:normAutofit/>
          </a:bodyPr>
          <a:lstStyle/>
          <a:p>
            <a:r>
              <a:rPr lang="es-ES" dirty="0" smtClean="0"/>
              <a:t>Definiendo lo que era percepción remota… método para adquirir información de objetos sin moverse de sus asientos (bueno… más o menos).</a:t>
            </a:r>
          </a:p>
          <a:p>
            <a:endParaRPr lang="es-ES" dirty="0" smtClean="0"/>
          </a:p>
          <a:p>
            <a:r>
              <a:rPr lang="es-ES" dirty="0" smtClean="0"/>
              <a:t>Discutiendo el proceso de PR y sus elementos (</a:t>
            </a:r>
            <a:r>
              <a:rPr lang="es-ES" dirty="0" err="1" smtClean="0"/>
              <a:t>Blanco</a:t>
            </a:r>
            <a:r>
              <a:rPr lang="es-ES" dirty="0" err="1" smtClean="0">
                <a:sym typeface="Wingdings" panose="05000000000000000000" pitchFamily="2" charset="2"/>
              </a:rPr>
              <a:t>Sensor</a:t>
            </a:r>
            <a:r>
              <a:rPr lang="es-ES" dirty="0" smtClean="0">
                <a:sym typeface="Wingdings" panose="05000000000000000000" pitchFamily="2" charset="2"/>
              </a:rPr>
              <a:t> Adquisición).</a:t>
            </a:r>
          </a:p>
          <a:p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 smtClean="0">
                <a:sym typeface="Wingdings" panose="05000000000000000000" pitchFamily="2" charset="2"/>
              </a:rPr>
              <a:t>Con que la PR puede ser pasiva o activa dependiendo de cómo capta el sensor.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En la clase pasada NOS ENCONTRABAMOS…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905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8295457" cy="4407408"/>
          </a:xfrm>
        </p:spPr>
        <p:txBody>
          <a:bodyPr>
            <a:normAutofit/>
          </a:bodyPr>
          <a:lstStyle/>
          <a:p>
            <a:r>
              <a:rPr lang="es-MX" dirty="0" smtClean="0"/>
              <a:t>Definiendo </a:t>
            </a:r>
            <a:r>
              <a:rPr lang="es-MX" dirty="0"/>
              <a:t>que había cuatro tipos de resolución asociada a los </a:t>
            </a:r>
            <a:r>
              <a:rPr lang="es-MX" dirty="0" smtClean="0"/>
              <a:t>sensores remotos:</a:t>
            </a:r>
          </a:p>
          <a:p>
            <a:endParaRPr lang="es-MX" dirty="0" smtClean="0"/>
          </a:p>
          <a:p>
            <a:pPr marL="45720" indent="0">
              <a:buNone/>
            </a:pPr>
            <a:r>
              <a:rPr lang="es-MX" dirty="0" smtClean="0"/>
              <a:t>Radiométrica</a:t>
            </a:r>
          </a:p>
          <a:p>
            <a:pPr marL="45720" indent="0">
              <a:buNone/>
            </a:pPr>
            <a:endParaRPr lang="es-MX" dirty="0" smtClean="0"/>
          </a:p>
          <a:p>
            <a:pPr marL="45720" indent="0">
              <a:buNone/>
            </a:pPr>
            <a:r>
              <a:rPr lang="es-MX" dirty="0" smtClean="0"/>
              <a:t>Espacial</a:t>
            </a:r>
          </a:p>
          <a:p>
            <a:pPr marL="45720" indent="0">
              <a:buNone/>
            </a:pPr>
            <a:endParaRPr lang="es-MX" dirty="0" smtClean="0"/>
          </a:p>
          <a:p>
            <a:pPr marL="45720" indent="0">
              <a:buNone/>
            </a:pPr>
            <a:r>
              <a:rPr lang="es-MX" dirty="0" smtClean="0"/>
              <a:t>Temporal</a:t>
            </a:r>
          </a:p>
          <a:p>
            <a:pPr marL="45720" indent="0">
              <a:buNone/>
            </a:pPr>
            <a:endParaRPr lang="es-MX" dirty="0" smtClean="0"/>
          </a:p>
          <a:p>
            <a:pPr marL="45720" indent="0">
              <a:buNone/>
            </a:pPr>
            <a:r>
              <a:rPr lang="es-MX" dirty="0" smtClean="0"/>
              <a:t>Espectral</a:t>
            </a:r>
            <a:endParaRPr lang="es-MX" dirty="0"/>
          </a:p>
          <a:p>
            <a:endParaRPr lang="es-MX" dirty="0" smtClean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En la clase pasada NOS ENCONTRABAMOS…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0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7935417" cy="4407408"/>
          </a:xfrm>
        </p:spPr>
        <p:txBody>
          <a:bodyPr>
            <a:normAutofit/>
          </a:bodyPr>
          <a:lstStyle/>
          <a:p>
            <a:r>
              <a:rPr lang="es-ES" dirty="0" smtClean="0"/>
              <a:t>Explicación y definiciones de resoluciones asociadas a los sensores remoto</a:t>
            </a:r>
          </a:p>
          <a:p>
            <a:endParaRPr lang="es-ES" dirty="0" smtClean="0"/>
          </a:p>
          <a:p>
            <a:pPr marL="45720" indent="0">
              <a:buNone/>
            </a:pPr>
            <a:r>
              <a:rPr lang="es-ES" dirty="0" smtClean="0"/>
              <a:t>Resolución espacial</a:t>
            </a:r>
          </a:p>
          <a:p>
            <a:pPr marL="45720" indent="0">
              <a:buNone/>
            </a:pPr>
            <a:r>
              <a:rPr lang="es-ES" dirty="0" smtClean="0"/>
              <a:t>Resolución temporal</a:t>
            </a:r>
          </a:p>
          <a:p>
            <a:pPr marL="45720" indent="0">
              <a:buNone/>
            </a:pPr>
            <a:r>
              <a:rPr lang="es-ES" dirty="0" smtClean="0"/>
              <a:t>Resolución Radiométrica</a:t>
            </a:r>
          </a:p>
          <a:p>
            <a:endParaRPr lang="es-ES" dirty="0" smtClean="0"/>
          </a:p>
          <a:p>
            <a:r>
              <a:rPr lang="es-ES" dirty="0" smtClean="0"/>
              <a:t>Hablaremos un poco de la PR como ciencia de la tierra y del cosmos.</a:t>
            </a:r>
          </a:p>
          <a:p>
            <a:r>
              <a:rPr lang="es-ES" dirty="0" smtClean="0"/>
              <a:t>Hablaremos sobre análisis de datos.</a:t>
            </a:r>
          </a:p>
          <a:p>
            <a:r>
              <a:rPr lang="es-ES" dirty="0" smtClean="0"/>
              <a:t>Presentación de datos.</a:t>
            </a:r>
          </a:p>
          <a:p>
            <a:endParaRPr lang="es-ES" dirty="0" smtClean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En esta clase..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71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1000" y="1700808"/>
            <a:ext cx="8407893" cy="4407408"/>
          </a:xfrm>
        </p:spPr>
        <p:txBody>
          <a:bodyPr/>
          <a:lstStyle/>
          <a:p>
            <a:pPr marL="45720" indent="0">
              <a:buNone/>
            </a:pPr>
            <a:r>
              <a:rPr lang="es-ES" dirty="0"/>
              <a:t>D</a:t>
            </a:r>
            <a:r>
              <a:rPr lang="es-ES" dirty="0" smtClean="0"/>
              <a:t>eterminada por: </a:t>
            </a:r>
          </a:p>
          <a:p>
            <a:r>
              <a:rPr lang="es-ES" dirty="0"/>
              <a:t>L</a:t>
            </a:r>
            <a:r>
              <a:rPr lang="es-ES" dirty="0" smtClean="0"/>
              <a:t>a muestra de área más pequeña captada (Campo de Visión Instantáneo en </a:t>
            </a:r>
            <a:r>
              <a:rPr lang="es-ES" dirty="0"/>
              <a:t>S</a:t>
            </a:r>
            <a:r>
              <a:rPr lang="es-ES" dirty="0" smtClean="0"/>
              <a:t>uperficie- </a:t>
            </a:r>
            <a:r>
              <a:rPr lang="es-ES" dirty="0" err="1" smtClean="0"/>
              <a:t>Ground</a:t>
            </a:r>
            <a:r>
              <a:rPr lang="es-ES" dirty="0" smtClean="0"/>
              <a:t> </a:t>
            </a:r>
            <a:r>
              <a:rPr lang="es-ES" dirty="0" err="1" smtClean="0"/>
              <a:t>Instantaneous</a:t>
            </a:r>
            <a:r>
              <a:rPr lang="es-ES" dirty="0" smtClean="0"/>
              <a:t> Field of View) </a:t>
            </a:r>
          </a:p>
          <a:p>
            <a:endParaRPr lang="es-ES" dirty="0" smtClean="0"/>
          </a:p>
          <a:p>
            <a:r>
              <a:rPr lang="es-ES" dirty="0" smtClean="0"/>
              <a:t>El espacio entre los puntos de muestreo en sensor (Intervalo de Muestreo en Superficie- </a:t>
            </a:r>
            <a:r>
              <a:rPr lang="es-ES" dirty="0" err="1" smtClean="0"/>
              <a:t>Ground</a:t>
            </a:r>
            <a:r>
              <a:rPr lang="es-ES" dirty="0" smtClean="0"/>
              <a:t> </a:t>
            </a:r>
            <a:r>
              <a:rPr lang="es-ES" dirty="0" err="1" smtClean="0"/>
              <a:t>Sampling</a:t>
            </a:r>
            <a:r>
              <a:rPr lang="es-ES" dirty="0" smtClean="0"/>
              <a:t> </a:t>
            </a:r>
            <a:r>
              <a:rPr lang="es-ES" dirty="0" err="1" smtClean="0"/>
              <a:t>Interval</a:t>
            </a:r>
            <a:r>
              <a:rPr lang="es-ES" dirty="0" smtClean="0"/>
              <a:t>), </a:t>
            </a:r>
          </a:p>
          <a:p>
            <a:endParaRPr lang="es-ES" dirty="0" smtClean="0"/>
          </a:p>
          <a:p>
            <a:r>
              <a:rPr lang="es-ES" dirty="0"/>
              <a:t>E</a:t>
            </a:r>
            <a:r>
              <a:rPr lang="es-ES" dirty="0" smtClean="0"/>
              <a:t>l área completa cubierta por el sensor (ancho de línea muestreada- </a:t>
            </a:r>
            <a:r>
              <a:rPr lang="es-ES" dirty="0" err="1" smtClean="0"/>
              <a:t>swath</a:t>
            </a:r>
            <a:r>
              <a:rPr lang="es-ES" dirty="0" smtClean="0"/>
              <a:t> </a:t>
            </a:r>
            <a:r>
              <a:rPr lang="es-ES" dirty="0" err="1" smtClean="0"/>
              <a:t>width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Resolución Espacial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5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9015537" cy="4407408"/>
          </a:xfrm>
        </p:spPr>
        <p:txBody>
          <a:bodyPr/>
          <a:lstStyle/>
          <a:p>
            <a:r>
              <a:rPr lang="es-ES" dirty="0" smtClean="0"/>
              <a:t>Para fines prácticos, la resolución espacial es definida como la dimensión en </a:t>
            </a:r>
            <a:r>
              <a:rPr lang="es-ES" dirty="0"/>
              <a:t>el Campo de Visión Instantáneo en </a:t>
            </a:r>
            <a:r>
              <a:rPr lang="es-ES" dirty="0" smtClean="0"/>
              <a:t>superficie, y es relacionado con el tamaño de pixel.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Mientras más pequeña la resolución</a:t>
            </a:r>
            <a:r>
              <a:rPr lang="es-ES" dirty="0" smtClean="0">
                <a:sym typeface="Wingdings" pitchFamily="2" charset="2"/>
              </a:rPr>
              <a:t> mayor definición en el sensor.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>
                <a:solidFill>
                  <a:prstClr val="white"/>
                </a:solidFill>
              </a:rPr>
              <a:t>Resolución Espacial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59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4839073" cy="4407408"/>
          </a:xfrm>
        </p:spPr>
        <p:txBody>
          <a:bodyPr/>
          <a:lstStyle/>
          <a:p>
            <a:r>
              <a:rPr lang="es-ES" dirty="0" smtClean="0"/>
              <a:t>La resolución espacial del sensor debe ser menor a la mitad del tamaño del objeto en su dimensión más pequeña para poder discernirlo.</a:t>
            </a:r>
          </a:p>
          <a:p>
            <a:endParaRPr lang="es-ES" dirty="0" smtClean="0"/>
          </a:p>
          <a:p>
            <a:r>
              <a:rPr lang="es-ES" dirty="0" smtClean="0"/>
              <a:t>Discriminación entre objetos también dependerá de las el contexto espacial y el trasfondo donde se encuentre (señales similares alrededor del objeto dificultarían su localización).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>
                <a:solidFill>
                  <a:prstClr val="white"/>
                </a:solidFill>
              </a:rPr>
              <a:t>Resolución Espacial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97811"/>
            <a:ext cx="2160240" cy="222774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344" y="4437112"/>
            <a:ext cx="2619641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6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3200" dirty="0" smtClean="0"/>
          </a:p>
          <a:p>
            <a:endParaRPr lang="es-ES" sz="3200" dirty="0"/>
          </a:p>
          <a:p>
            <a:r>
              <a:rPr lang="es-ES" sz="3200" dirty="0" smtClean="0"/>
              <a:t>Es determinada por la frecuencia de colección de datos por parte de un sensor sobre la misma área.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Resolución temporal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25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0999" y="1719071"/>
            <a:ext cx="8223449" cy="4407408"/>
          </a:xfrm>
        </p:spPr>
        <p:txBody>
          <a:bodyPr/>
          <a:lstStyle/>
          <a:p>
            <a:pPr marL="45720" indent="0">
              <a:buNone/>
            </a:pPr>
            <a:r>
              <a:rPr lang="es-MX" sz="2400" dirty="0" smtClean="0"/>
              <a:t>Tipos de orbita:</a:t>
            </a:r>
          </a:p>
          <a:p>
            <a:pPr marL="45720" indent="0">
              <a:buNone/>
            </a:pPr>
            <a:endParaRPr lang="es-MX" sz="2400" dirty="0" smtClean="0"/>
          </a:p>
          <a:p>
            <a:r>
              <a:rPr lang="es-MX" sz="2400" dirty="0" smtClean="0"/>
              <a:t>Polar: pasa por los polos.</a:t>
            </a:r>
          </a:p>
          <a:p>
            <a:endParaRPr lang="es-MX" sz="2400" dirty="0" smtClean="0"/>
          </a:p>
          <a:p>
            <a:r>
              <a:rPr lang="es-MX" sz="2400" dirty="0" smtClean="0"/>
              <a:t>Geo-estacionaria: solo observa un lugar en la tierra.</a:t>
            </a:r>
          </a:p>
          <a:p>
            <a:endParaRPr lang="es-MX" sz="2400" dirty="0" smtClean="0"/>
          </a:p>
          <a:p>
            <a:r>
              <a:rPr lang="es-MX" sz="2400" dirty="0" smtClean="0"/>
              <a:t>En sincronía con el sol: altitud e inclinación calculadas- el objeto siempre está en la mima posición con respecto al sol.  </a:t>
            </a:r>
          </a:p>
          <a:p>
            <a:pPr marL="45720" indent="0">
              <a:buNone/>
            </a:pPr>
            <a:endParaRPr lang="es-MX" dirty="0" smtClean="0"/>
          </a:p>
          <a:p>
            <a:pPr marL="45720" indent="0">
              <a:buNone/>
            </a:pPr>
            <a:endParaRPr lang="es-MX" dirty="0" smtClean="0"/>
          </a:p>
          <a:p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Resolución temporal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677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81"/>
          <a:stretch/>
        </p:blipFill>
        <p:spPr>
          <a:xfrm>
            <a:off x="4932040" y="1558581"/>
            <a:ext cx="3816424" cy="48441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95"/>
          <a:stretch/>
        </p:blipFill>
        <p:spPr>
          <a:xfrm>
            <a:off x="683568" y="1556792"/>
            <a:ext cx="3744415" cy="484593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63688" y="106202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Mayo 2002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6012160" y="106202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Septiembre 2002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4077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 definida por la capacidad del instrumento o detector, para discriminar niveles de señal.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Los niveles de señal dependen del flujo radiante (</a:t>
            </a:r>
            <a:r>
              <a:rPr lang="es-ES" dirty="0" err="1" smtClean="0"/>
              <a:t>radiant</a:t>
            </a:r>
            <a:r>
              <a:rPr lang="es-ES" dirty="0" smtClean="0"/>
              <a:t> flux) que es reflejado o emitido desde el terreno.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Mayor resolución radiométrica permite mejor discriminación de las propiedades de objetos en las imágenes.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Resolución Radiométrica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014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res. Radiométrica se refiere a la cuantificación de energía a DN (digital </a:t>
            </a:r>
            <a:r>
              <a:rPr lang="es-ES" dirty="0" err="1" smtClean="0"/>
              <a:t>numbers</a:t>
            </a:r>
            <a:r>
              <a:rPr lang="es-ES" dirty="0" smtClean="0"/>
              <a:t>- números digitales…)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El máximo DN para un sistema </a:t>
            </a:r>
            <a:r>
              <a:rPr lang="es-ES" dirty="0"/>
              <a:t>de N-bits es = 2</a:t>
            </a:r>
            <a:r>
              <a:rPr lang="es-ES" baseline="30000" dirty="0"/>
              <a:t>N</a:t>
            </a:r>
            <a:r>
              <a:rPr lang="es-ES" dirty="0"/>
              <a:t> -</a:t>
            </a:r>
            <a:r>
              <a:rPr lang="es-ES" dirty="0" smtClean="0"/>
              <a:t>1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A continuación una regla análoga para res. Radiométrica.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Resolución Radiométrica</a:t>
            </a:r>
          </a:p>
        </p:txBody>
      </p:sp>
    </p:spTree>
    <p:extLst>
      <p:ext uri="{BB962C8B-B14F-4D97-AF65-F5344CB8AC3E}">
        <p14:creationId xmlns:p14="http://schemas.microsoft.com/office/powerpoint/2010/main" val="45338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Análisis de datos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886308"/>
              </p:ext>
            </p:extLst>
          </p:nvPr>
        </p:nvGraphicFramePr>
        <p:xfrm>
          <a:off x="179512" y="1700808"/>
          <a:ext cx="3168352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Procesamiento Análogo (visual): elementos de </a:t>
                      </a:r>
                      <a:r>
                        <a:rPr lang="es-ES" dirty="0" err="1" smtClean="0"/>
                        <a:t>analisis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Aplicación</a:t>
                      </a:r>
                      <a:r>
                        <a:rPr lang="es-ES" baseline="0" dirty="0" smtClean="0"/>
                        <a:t> del </a:t>
                      </a:r>
                      <a:r>
                        <a:rPr lang="es-ES" baseline="0" dirty="0" err="1" smtClean="0"/>
                        <a:t>multi</a:t>
                      </a:r>
                      <a:r>
                        <a:rPr lang="es-ES" baseline="0" dirty="0" smtClean="0"/>
                        <a:t>-concepto: </a:t>
                      </a:r>
                      <a:r>
                        <a:rPr lang="es-ES" baseline="0" dirty="0" err="1" smtClean="0"/>
                        <a:t>mutlitemporal</a:t>
                      </a:r>
                      <a:r>
                        <a:rPr lang="es-ES" baseline="0" dirty="0" smtClean="0"/>
                        <a:t>, </a:t>
                      </a:r>
                      <a:r>
                        <a:rPr lang="es-ES" baseline="0" dirty="0" err="1" smtClean="0"/>
                        <a:t>multiespectral</a:t>
                      </a:r>
                      <a:r>
                        <a:rPr lang="es-ES" baseline="0" dirty="0" smtClean="0"/>
                        <a:t>, </a:t>
                      </a:r>
                      <a:r>
                        <a:rPr lang="es-ES" baseline="0" dirty="0" err="1" smtClean="0"/>
                        <a:t>multiescala</a:t>
                      </a:r>
                      <a:r>
                        <a:rPr lang="es-ES" baseline="0" dirty="0" smtClean="0"/>
                        <a:t>, </a:t>
                      </a:r>
                      <a:r>
                        <a:rPr lang="es-ES" baseline="0" dirty="0" err="1" smtClean="0"/>
                        <a:t>multidiciplinario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Convergencia de evidencia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Visualización científica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Análisis </a:t>
                      </a:r>
                      <a:r>
                        <a:rPr lang="es-ES" dirty="0" err="1" smtClean="0"/>
                        <a:t>monoscopico</a:t>
                      </a:r>
                      <a:r>
                        <a:rPr lang="es-ES" dirty="0" smtClean="0"/>
                        <a:t> análogo</a:t>
                      </a:r>
                      <a:endParaRPr lang="es-ES" dirty="0"/>
                    </a:p>
                  </a:txBody>
                  <a:tcPr/>
                </a:tc>
              </a:tr>
              <a:tr h="619576">
                <a:tc>
                  <a:txBody>
                    <a:bodyPr/>
                    <a:lstStyle/>
                    <a:p>
                      <a:r>
                        <a:rPr lang="es-ES" dirty="0" smtClean="0"/>
                        <a:t>Análisis estereoscópico análogo.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Información colateral: Literatura,</a:t>
                      </a:r>
                      <a:r>
                        <a:rPr lang="es-ES" baseline="0" dirty="0" smtClean="0"/>
                        <a:t> entrenamiento en campo, sitios de muestreo, datos SIG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838518"/>
              </p:ext>
            </p:extLst>
          </p:nvPr>
        </p:nvGraphicFramePr>
        <p:xfrm>
          <a:off x="3419872" y="1700808"/>
          <a:ext cx="2592288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de interpretación de imagen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Primarios: color, tono blanco y negro, estereoscópico,</a:t>
                      </a:r>
                      <a:r>
                        <a:rPr lang="es-ES" baseline="0" dirty="0" smtClean="0"/>
                        <a:t> plano.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Arreglos espaciales, tonos y color: tamaño, forma,</a:t>
                      </a:r>
                      <a:r>
                        <a:rPr lang="es-ES" baseline="0" dirty="0" smtClean="0"/>
                        <a:t> textura, patrón, dimensión fractal.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secundarios: altura, sombra.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</a:t>
                      </a:r>
                      <a:r>
                        <a:rPr lang="es-ES" baseline="0" dirty="0" smtClean="0"/>
                        <a:t> contextuales; sitio, asociación.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023378"/>
              </p:ext>
            </p:extLst>
          </p:nvPr>
        </p:nvGraphicFramePr>
        <p:xfrm>
          <a:off x="6084168" y="1700808"/>
          <a:ext cx="2868488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488"/>
              </a:tblGrid>
              <a:tr h="442848">
                <a:tc>
                  <a:txBody>
                    <a:bodyPr/>
                    <a:lstStyle/>
                    <a:p>
                      <a:r>
                        <a:rPr lang="es-ES" dirty="0" smtClean="0"/>
                        <a:t>Proceso de imagen digital: elementos de </a:t>
                      </a:r>
                      <a:r>
                        <a:rPr lang="es-ES" dirty="0" err="1" smtClean="0"/>
                        <a:t>analisis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Multiconcepto</a:t>
                      </a:r>
                      <a:r>
                        <a:rPr lang="es-ES" dirty="0" smtClean="0"/>
                        <a:t> (</a:t>
                      </a:r>
                      <a:r>
                        <a:rPr lang="es-ES" dirty="0" err="1" smtClean="0"/>
                        <a:t>idem</a:t>
                      </a:r>
                      <a:r>
                        <a:rPr lang="es-ES" dirty="0" smtClean="0"/>
                        <a:t>.</a:t>
                      </a:r>
                      <a:r>
                        <a:rPr lang="es-ES" baseline="0" dirty="0" smtClean="0"/>
                        <a:t> Análogo)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Estadística, patrones y reconocimiento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Sistemas expertos, redes neurales.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Visualización científica.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Análisis manoscopio fotogramétrico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Análisis estereoscópico fotogramétrico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Información colateral y modelación.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44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Procesamiento de datos análogo (visual)</a:t>
            </a:r>
            <a:r>
              <a:rPr lang="es-ES" dirty="0" smtClean="0"/>
              <a:t>: elementos de interpretación de imágenes, conocimiento personal, información colateral para identificar el fenómeno. Con el incremento de la resolución espacial se vuelva más importante.</a:t>
            </a:r>
          </a:p>
          <a:p>
            <a:endParaRPr lang="es-ES" dirty="0" smtClean="0"/>
          </a:p>
          <a:p>
            <a:r>
              <a:rPr lang="es-ES" b="1" dirty="0" smtClean="0"/>
              <a:t>Procesamiento digital de imágenes</a:t>
            </a:r>
            <a:r>
              <a:rPr lang="es-ES" dirty="0" smtClean="0"/>
              <a:t>: avances importantes en: reconocimiento de patrones por estadística (análisis fractal, clasificación contextual, lógica difusa), fotogrametría de imagen estereoscópica (</a:t>
            </a:r>
            <a:r>
              <a:rPr lang="es-ES" dirty="0" err="1" smtClean="0"/>
              <a:t>ortofotos</a:t>
            </a:r>
            <a:r>
              <a:rPr lang="es-ES" dirty="0" smtClean="0"/>
              <a:t>, DEM), análisis de datos </a:t>
            </a:r>
            <a:r>
              <a:rPr lang="es-ES" dirty="0" err="1" smtClean="0"/>
              <a:t>hiperespectrales</a:t>
            </a:r>
            <a:r>
              <a:rPr lang="es-ES" dirty="0" smtClean="0"/>
              <a:t>, sistemas de redes neurales.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>
                <a:solidFill>
                  <a:prstClr val="white"/>
                </a:solidFill>
              </a:rPr>
              <a:t>Análisis de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03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719071"/>
            <a:ext cx="8064895" cy="4407408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Le análisis de datos de percepción remota se vuelve más poderoso al ser soportado por datos auxiliares o colaterales. SIG es ideal para estas operaciones.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PR y SIG deben llevar una relación bidireccional: SIG necesita la renovación periódica de datos espaciales y PR se puede beneficiar de datos auxiliares y rutinas del SIG para llevar a generar análisis.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>
                <a:solidFill>
                  <a:prstClr val="white"/>
                </a:solidFill>
              </a:rPr>
              <a:t>Análisis de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78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8079433" cy="4407408"/>
          </a:xfrm>
        </p:spPr>
        <p:txBody>
          <a:bodyPr/>
          <a:lstStyle/>
          <a:p>
            <a:r>
              <a:rPr lang="es-ES" dirty="0" smtClean="0"/>
              <a:t>Algunos de los productos mas comúnmente derivados por datos de PR son: imágenes mejoradas, mapas con imagen, mapas temáticos, archivos de bases de datos espaciales, reportes estadísticos o graficas.</a:t>
            </a:r>
          </a:p>
          <a:p>
            <a:endParaRPr lang="es-ES" dirty="0" smtClean="0"/>
          </a:p>
          <a:p>
            <a:r>
              <a:rPr lang="es-ES" dirty="0" smtClean="0"/>
              <a:t>Para generar productos de PR se necesita saber SIG, cartografía, estadística espacial, y capacidad para comunicar resultados…</a:t>
            </a:r>
          </a:p>
          <a:p>
            <a:endParaRPr lang="es-ES" dirty="0" smtClean="0"/>
          </a:p>
          <a:p>
            <a:r>
              <a:rPr lang="es-ES" dirty="0" smtClean="0"/>
              <a:t>Siempre presentar reporte de error con tus datos (muy importante)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PRESENTACION DE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3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importante saber cuáles son los 4 tipos de resolución en los sensores. Son aptas para el proyecto:</a:t>
            </a:r>
          </a:p>
          <a:p>
            <a:pPr marL="45720" indent="0">
              <a:buNone/>
            </a:pPr>
            <a:endParaRPr lang="es-MX" dirty="0" smtClean="0"/>
          </a:p>
          <a:p>
            <a:pPr marL="45720" indent="0">
              <a:buNone/>
            </a:pPr>
            <a:r>
              <a:rPr lang="es-MX" dirty="0" smtClean="0"/>
              <a:t>-¿res. temporal?</a:t>
            </a:r>
          </a:p>
          <a:p>
            <a:pPr marL="45720" indent="0">
              <a:buNone/>
            </a:pPr>
            <a:r>
              <a:rPr lang="es-MX" dirty="0" smtClean="0"/>
              <a:t>-¿res. espacial?</a:t>
            </a:r>
          </a:p>
          <a:p>
            <a:pPr marL="45720" indent="0">
              <a:buNone/>
            </a:pPr>
            <a:r>
              <a:rPr lang="es-MX" dirty="0" smtClean="0"/>
              <a:t>-¿res. radiométrica?</a:t>
            </a:r>
          </a:p>
          <a:p>
            <a:pPr marL="45720" indent="0">
              <a:buNone/>
            </a:pPr>
            <a:r>
              <a:rPr lang="es-MX" dirty="0" smtClean="0"/>
              <a:t>-¿res. espectral?</a:t>
            </a:r>
          </a:p>
          <a:p>
            <a:pPr marL="45720" indent="0">
              <a:buNone/>
            </a:pPr>
            <a:endParaRPr lang="es-MX" dirty="0" smtClean="0"/>
          </a:p>
          <a:p>
            <a:r>
              <a:rPr lang="es-MX" dirty="0" smtClean="0"/>
              <a:t>Análisis de datos para extraer información:</a:t>
            </a:r>
          </a:p>
          <a:p>
            <a:pPr marL="45720" indent="0">
              <a:buNone/>
            </a:pPr>
            <a:r>
              <a:rPr lang="es-MX" dirty="0" smtClean="0"/>
              <a:t>-Análogo</a:t>
            </a:r>
          </a:p>
          <a:p>
            <a:pPr marL="45720" indent="0">
              <a:buNone/>
            </a:pPr>
            <a:r>
              <a:rPr lang="es-MX" dirty="0" smtClean="0"/>
              <a:t>-Procesamiento digital</a:t>
            </a:r>
            <a:endParaRPr lang="es-MX" dirty="0"/>
          </a:p>
          <a:p>
            <a:pPr marL="45720" indent="0">
              <a:buNone/>
            </a:pPr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conclusiones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692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468</TotalTime>
  <Words>880</Words>
  <Application>Microsoft Office PowerPoint</Application>
  <PresentationFormat>Presentación en pantalla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Franklin Gothic Medium</vt:lpstr>
      <vt:lpstr>Wingdings</vt:lpstr>
      <vt:lpstr>Wingdings 2</vt:lpstr>
      <vt:lpstr>Cuadrícula</vt:lpstr>
      <vt:lpstr>Introducción a la Percepción Remota…2</vt:lpstr>
      <vt:lpstr>En la clase pasada NOS ENCONTRABAMOS…</vt:lpstr>
      <vt:lpstr>En la clase pasada NOS ENCONTRABAMOS…</vt:lpstr>
      <vt:lpstr>En esta clase..</vt:lpstr>
      <vt:lpstr>Resolución Espacial</vt:lpstr>
      <vt:lpstr>Resolución Espacial</vt:lpstr>
      <vt:lpstr>Resolución Espacial</vt:lpstr>
      <vt:lpstr>Resolución temporal</vt:lpstr>
      <vt:lpstr>Resolución temporal</vt:lpstr>
      <vt:lpstr>Presentación de PowerPoint</vt:lpstr>
      <vt:lpstr>Resolución Radiométrica</vt:lpstr>
      <vt:lpstr>Resolución Radiométrica</vt:lpstr>
      <vt:lpstr>Análisis de datos</vt:lpstr>
      <vt:lpstr>Análisis de datos</vt:lpstr>
      <vt:lpstr>Análisis de datos</vt:lpstr>
      <vt:lpstr>PRESENTACION DE DATOS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Percepción Remota…2</dc:title>
  <dc:creator>Raul</dc:creator>
  <cp:lastModifiedBy>Revisor</cp:lastModifiedBy>
  <cp:revision>29</cp:revision>
  <dcterms:created xsi:type="dcterms:W3CDTF">2013-03-11T21:01:18Z</dcterms:created>
  <dcterms:modified xsi:type="dcterms:W3CDTF">2017-10-25T16:43:23Z</dcterms:modified>
</cp:coreProperties>
</file>