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75" r:id="rId3"/>
    <p:sldId id="257" r:id="rId4"/>
    <p:sldId id="258" r:id="rId5"/>
    <p:sldId id="277" r:id="rId6"/>
    <p:sldId id="259" r:id="rId7"/>
    <p:sldId id="278" r:id="rId8"/>
    <p:sldId id="279" r:id="rId9"/>
    <p:sldId id="260" r:id="rId10"/>
    <p:sldId id="261" r:id="rId11"/>
    <p:sldId id="262" r:id="rId12"/>
    <p:sldId id="263" r:id="rId13"/>
    <p:sldId id="264" r:id="rId14"/>
    <p:sldId id="266" r:id="rId15"/>
    <p:sldId id="267" r:id="rId16"/>
    <p:sldId id="268" r:id="rId17"/>
    <p:sldId id="269" r:id="rId18"/>
    <p:sldId id="270" r:id="rId19"/>
    <p:sldId id="271" r:id="rId20"/>
    <p:sldId id="272" r:id="rId21"/>
    <p:sldId id="273" r:id="rId2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Redondear rectángulo de esquina diagonal"/>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Título"/>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0" name="9 Marcador de fecha"/>
          <p:cNvSpPr>
            <a:spLocks noGrp="1"/>
          </p:cNvSpPr>
          <p:nvPr>
            <p:ph type="dt" sz="half" idx="10"/>
          </p:nvPr>
        </p:nvSpPr>
        <p:spPr>
          <a:xfrm>
            <a:off x="5562600" y="6509004"/>
            <a:ext cx="3002280" cy="274320"/>
          </a:xfrm>
        </p:spPr>
        <p:txBody>
          <a:bodyPr vert="horz" rtlCol="0"/>
          <a:lstStyle>
            <a:extLst/>
          </a:lstStyle>
          <a:p>
            <a:fld id="{0966F8F8-59A4-492E-93AB-509389D90FBD}" type="datetimeFigureOut">
              <a:rPr lang="es-ES" smtClean="0"/>
              <a:t>25/10/2017</a:t>
            </a:fld>
            <a:endParaRPr lang="es-ES"/>
          </a:p>
        </p:txBody>
      </p:sp>
      <p:sp>
        <p:nvSpPr>
          <p:cNvPr id="11" name="10 Marcador de número de diapositiva"/>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BC94109-01B0-41AA-A4B2-F5A8B6CD60FC}" type="slidenum">
              <a:rPr lang="es-ES" smtClean="0"/>
              <a:t>‹Nº›</a:t>
            </a:fld>
            <a:endParaRPr lang="es-ES"/>
          </a:p>
        </p:txBody>
      </p:sp>
      <p:sp>
        <p:nvSpPr>
          <p:cNvPr id="12" name="11 Marcador de pie de página"/>
          <p:cNvSpPr>
            <a:spLocks noGrp="1"/>
          </p:cNvSpPr>
          <p:nvPr>
            <p:ph type="ftr" sz="quarter" idx="12"/>
          </p:nvPr>
        </p:nvSpPr>
        <p:spPr>
          <a:xfrm>
            <a:off x="1600200" y="6509004"/>
            <a:ext cx="3907464" cy="274320"/>
          </a:xfrm>
        </p:spPr>
        <p:txBody>
          <a:bodyPr vert="horz" rtlCol="0"/>
          <a:lstStyle>
            <a:extLst/>
          </a:lstStyle>
          <a:p>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6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966F8F8-59A4-492E-93AB-509389D90FBD}" type="datetimeFigureOut">
              <a:rPr lang="es-ES" smtClean="0"/>
              <a:t>25/10/2017</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4BC94109-01B0-41AA-A4B2-F5A8B6CD60F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7" name="6 Rectángulo"/>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8" name="7 Marcador de fecha"/>
          <p:cNvSpPr>
            <a:spLocks noGrp="1"/>
          </p:cNvSpPr>
          <p:nvPr>
            <p:ph type="dt" sz="half" idx="10"/>
          </p:nvPr>
        </p:nvSpPr>
        <p:spPr>
          <a:xfrm>
            <a:off x="5562600" y="6513670"/>
            <a:ext cx="3002280" cy="274320"/>
          </a:xfrm>
        </p:spPr>
        <p:txBody>
          <a:bodyPr vert="horz" rtlCol="0"/>
          <a:lstStyle>
            <a:extLst/>
          </a:lstStyle>
          <a:p>
            <a:fld id="{0966F8F8-59A4-492E-93AB-509389D90FBD}" type="datetimeFigureOut">
              <a:rPr lang="es-ES" smtClean="0"/>
              <a:t>25/10/2017</a:t>
            </a:fld>
            <a:endParaRPr lang="es-ES"/>
          </a:p>
        </p:txBody>
      </p:sp>
      <p:sp>
        <p:nvSpPr>
          <p:cNvPr id="9" name="8 Marcador de número de diapositiva"/>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BC94109-01B0-41AA-A4B2-F5A8B6CD60FC}" type="slidenum">
              <a:rPr lang="es-ES" smtClean="0"/>
              <a:t>‹Nº›</a:t>
            </a:fld>
            <a:endParaRPr lang="es-ES"/>
          </a:p>
        </p:txBody>
      </p:sp>
      <p:sp>
        <p:nvSpPr>
          <p:cNvPr id="10" name="9 Marcador de pie de página"/>
          <p:cNvSpPr>
            <a:spLocks noGrp="1"/>
          </p:cNvSpPr>
          <p:nvPr>
            <p:ph type="ftr" sz="quarter" idx="12"/>
          </p:nvPr>
        </p:nvSpPr>
        <p:spPr>
          <a:xfrm>
            <a:off x="1600200" y="6513670"/>
            <a:ext cx="3907464" cy="274320"/>
          </a:xfrm>
        </p:spPr>
        <p:txBody>
          <a:bodyPr vert="horz" rtlCol="0"/>
          <a:lstStyle>
            <a:extLst/>
          </a:lstStyle>
          <a:p>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0966F8F8-59A4-492E-93AB-509389D90FBD}" type="datetimeFigureOut">
              <a:rPr lang="es-ES" smtClean="0"/>
              <a:t>25/10/2017</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a:xfrm>
            <a:off x="8641080" y="6514568"/>
            <a:ext cx="464288" cy="274320"/>
          </a:xfrm>
        </p:spPr>
        <p:txBody>
          <a:bodyPr/>
          <a:lstStyle>
            <a:extLst/>
          </a:lstStyle>
          <a:p>
            <a:fld id="{4BC94109-01B0-41AA-A4B2-F5A8B6CD60FC}" type="slidenum">
              <a:rPr lang="es-ES" smtClean="0"/>
              <a:t>‹Nº›</a:t>
            </a:fld>
            <a:endParaRPr lang="es-ES"/>
          </a:p>
        </p:txBody>
      </p:sp>
      <p:sp>
        <p:nvSpPr>
          <p:cNvPr id="10" name="9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9 Rectángulo"/>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10 Rectángulo"/>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1 Título"/>
          <p:cNvSpPr>
            <a:spLocks noGrp="1"/>
          </p:cNvSpPr>
          <p:nvPr>
            <p:ph type="title"/>
          </p:nvPr>
        </p:nvSpPr>
        <p:spPr>
          <a:xfrm>
            <a:off x="457200" y="251948"/>
            <a:ext cx="8229600" cy="1143000"/>
          </a:xfrm>
        </p:spPr>
        <p:txBody>
          <a:bodyPr anchor="b"/>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0966F8F8-59A4-492E-93AB-509389D90FBD}" type="datetimeFigureOut">
              <a:rPr lang="es-ES" smtClean="0"/>
              <a:t>25/10/2017</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a:xfrm>
            <a:off x="8641080" y="6514568"/>
            <a:ext cx="464288" cy="274320"/>
          </a:xfrm>
        </p:spPr>
        <p:txBody>
          <a:bodyPr/>
          <a:lstStyle>
            <a:extLst/>
          </a:lstStyle>
          <a:p>
            <a:fld id="{4BC94109-01B0-41AA-A4B2-F5A8B6CD60F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53218"/>
            <a:ext cx="8229600" cy="1143000"/>
          </a:xfrm>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0966F8F8-59A4-492E-93AB-509389D90FBD}" type="datetimeFigureOut">
              <a:rPr lang="es-ES" smtClean="0"/>
              <a:t>25/10/2017</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4BC94109-01B0-41AA-A4B2-F5A8B6CD60FC}" type="slidenum">
              <a:rPr lang="es-ES" smtClean="0"/>
              <a:t>‹Nº›</a:t>
            </a:fld>
            <a:endParaRPr lang="es-ES"/>
          </a:p>
        </p:txBody>
      </p:sp>
      <p:sp>
        <p:nvSpPr>
          <p:cNvPr id="7" name="6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0966F8F8-59A4-492E-93AB-509389D90FBD}" type="datetimeFigureOut">
              <a:rPr lang="es-ES" smtClean="0"/>
              <a:t>25/10/2017</a:t>
            </a:fld>
            <a:endParaRPr lang="es-ES"/>
          </a:p>
        </p:txBody>
      </p:sp>
      <p:sp>
        <p:nvSpPr>
          <p:cNvPr id="3" name="2 Marcador de pie de página"/>
          <p:cNvSpPr>
            <a:spLocks noGrp="1"/>
          </p:cNvSpPr>
          <p:nvPr>
            <p:ph type="ftr" sz="quarter" idx="11"/>
          </p:nvPr>
        </p:nvSpPr>
        <p:spPr/>
        <p:txBody>
          <a:bodyPr/>
          <a:lstStyle>
            <a:extLst/>
          </a:lstStyle>
          <a:p>
            <a:endParaRPr lang="es-ES"/>
          </a:p>
        </p:txBody>
      </p:sp>
      <p:sp>
        <p:nvSpPr>
          <p:cNvPr id="4" name="3 Marcador de número de diapositiva"/>
          <p:cNvSpPr>
            <a:spLocks noGrp="1"/>
          </p:cNvSpPr>
          <p:nvPr>
            <p:ph type="sldNum" sz="quarter" idx="12"/>
          </p:nvPr>
        </p:nvSpPr>
        <p:spPr/>
        <p:txBody>
          <a:bodyPr/>
          <a:lstStyle>
            <a:extLst/>
          </a:lstStyle>
          <a:p>
            <a:fld id="{4BC94109-01B0-41AA-A4B2-F5A8B6CD60F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2"/>
      </p:bgRef>
    </p:bg>
    <p:spTree>
      <p:nvGrpSpPr>
        <p:cNvPr id="1" name=""/>
        <p:cNvGrpSpPr/>
        <p:nvPr/>
      </p:nvGrpSpPr>
      <p:grpSpPr>
        <a:xfrm>
          <a:off x="0" y="0"/>
          <a:ext cx="0" cy="0"/>
          <a:chOff x="0" y="0"/>
          <a:chExt cx="0" cy="0"/>
        </a:xfrm>
      </p:grpSpPr>
      <p:sp>
        <p:nvSpPr>
          <p:cNvPr id="8" name="7 Rectángulo"/>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963136" y="304800"/>
            <a:ext cx="3931920" cy="762000"/>
          </a:xfrm>
        </p:spPr>
        <p:txBody>
          <a:bodyPr anchor="b"/>
          <a:lstStyle>
            <a:lvl1pPr marL="0" algn="r">
              <a:buNone/>
              <a:defRPr sz="2000"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9" name="8 Marcador de fecha"/>
          <p:cNvSpPr>
            <a:spLocks noGrp="1"/>
          </p:cNvSpPr>
          <p:nvPr>
            <p:ph type="dt" sz="half" idx="10"/>
          </p:nvPr>
        </p:nvSpPr>
        <p:spPr>
          <a:xfrm>
            <a:off x="5562600" y="6513670"/>
            <a:ext cx="3002280" cy="274320"/>
          </a:xfrm>
        </p:spPr>
        <p:txBody>
          <a:bodyPr vert="horz" rtlCol="0"/>
          <a:lstStyle>
            <a:extLst/>
          </a:lstStyle>
          <a:p>
            <a:fld id="{0966F8F8-59A4-492E-93AB-509389D90FBD}" type="datetimeFigureOut">
              <a:rPr lang="es-ES" smtClean="0"/>
              <a:t>25/10/2017</a:t>
            </a:fld>
            <a:endParaRPr lang="es-ES"/>
          </a:p>
        </p:txBody>
      </p:sp>
      <p:sp>
        <p:nvSpPr>
          <p:cNvPr id="10" name="9 Marcador de número de diapositiva"/>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BC94109-01B0-41AA-A4B2-F5A8B6CD60FC}" type="slidenum">
              <a:rPr lang="es-ES" smtClean="0"/>
              <a:t>‹Nº›</a:t>
            </a:fld>
            <a:endParaRPr lang="es-ES"/>
          </a:p>
        </p:txBody>
      </p:sp>
      <p:sp>
        <p:nvSpPr>
          <p:cNvPr id="11" name="10 Marcador de pie de página"/>
          <p:cNvSpPr>
            <a:spLocks noGrp="1"/>
          </p:cNvSpPr>
          <p:nvPr>
            <p:ph type="ftr" sz="quarter" idx="12"/>
          </p:nvPr>
        </p:nvSpPr>
        <p:spPr>
          <a:xfrm>
            <a:off x="1600200" y="6513670"/>
            <a:ext cx="3907464" cy="274320"/>
          </a:xfrm>
        </p:spPr>
        <p:txBody>
          <a:bodyPr vert="horz" rtlCol="0"/>
          <a:lstStyle>
            <a:extLst/>
          </a:lstStyle>
          <a:p>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040443" y="4724400"/>
            <a:ext cx="5486400" cy="664536"/>
          </a:xfrm>
        </p:spPr>
        <p:txBody>
          <a:bodyPr anchor="b"/>
          <a:lstStyle>
            <a:lvl1pPr marL="0" algn="r">
              <a:buNone/>
              <a:defRPr sz="2000" b="1"/>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13" name="12 Marcador de posición de imagen"/>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s-ES" smtClean="0">
                <a:solidFill>
                  <a:schemeClr val="lt1"/>
                </a:solidFill>
                <a:latin typeface="+mn-lt"/>
                <a:ea typeface="+mn-ea"/>
                <a:cs typeface="+mn-cs"/>
              </a:rPr>
              <a:t>Haga clic en el icono para agregar una imagen</a:t>
            </a:r>
            <a:endParaRPr kumimoji="0" lang="en-US" dirty="0">
              <a:solidFill>
                <a:schemeClr val="lt1"/>
              </a:solidFill>
              <a:latin typeface="+mn-lt"/>
              <a:ea typeface="+mn-ea"/>
              <a:cs typeface="+mn-cs"/>
            </a:endParaRPr>
          </a:p>
        </p:txBody>
      </p:sp>
      <p:sp>
        <p:nvSpPr>
          <p:cNvPr id="8" name="7 Marcador de fecha"/>
          <p:cNvSpPr>
            <a:spLocks noGrp="1"/>
          </p:cNvSpPr>
          <p:nvPr>
            <p:ph type="dt" sz="half" idx="10"/>
          </p:nvPr>
        </p:nvSpPr>
        <p:spPr>
          <a:xfrm>
            <a:off x="5562600" y="6509004"/>
            <a:ext cx="3002280" cy="274320"/>
          </a:xfrm>
        </p:spPr>
        <p:txBody>
          <a:bodyPr vert="horz" rtlCol="0"/>
          <a:lstStyle>
            <a:extLst/>
          </a:lstStyle>
          <a:p>
            <a:fld id="{0966F8F8-59A4-492E-93AB-509389D90FBD}" type="datetimeFigureOut">
              <a:rPr lang="es-ES" smtClean="0"/>
              <a:t>25/10/2017</a:t>
            </a:fld>
            <a:endParaRPr lang="es-ES"/>
          </a:p>
        </p:txBody>
      </p:sp>
      <p:sp>
        <p:nvSpPr>
          <p:cNvPr id="9" name="8 Marcador de número de diapositiva"/>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BC94109-01B0-41AA-A4B2-F5A8B6CD60FC}" type="slidenum">
              <a:rPr lang="es-ES" smtClean="0"/>
              <a:t>‹Nº›</a:t>
            </a:fld>
            <a:endParaRPr lang="es-ES"/>
          </a:p>
        </p:txBody>
      </p:sp>
      <p:sp>
        <p:nvSpPr>
          <p:cNvPr id="10" name="9 Marcador de pie de página"/>
          <p:cNvSpPr>
            <a:spLocks noGrp="1"/>
          </p:cNvSpPr>
          <p:nvPr>
            <p:ph type="ftr" sz="quarter" idx="12"/>
          </p:nvPr>
        </p:nvSpPr>
        <p:spPr>
          <a:xfrm>
            <a:off x="1600200" y="6509004"/>
            <a:ext cx="3907464" cy="274320"/>
          </a:xfrm>
        </p:spPr>
        <p:txBody>
          <a:bodyPr vert="horz" rtlCol="0"/>
          <a:lstStyle>
            <a:extLst/>
          </a:lstStyle>
          <a:p>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966F8F8-59A4-492E-93AB-509389D90FBD}" type="datetimeFigureOut">
              <a:rPr lang="es-ES" smtClean="0"/>
              <a:t>25/10/2017</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4BC94109-01B0-41AA-A4B2-F5A8B6CD60F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lvl1pPr algn="l">
              <a:defRPr/>
            </a:lvl1pPr>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966F8F8-59A4-492E-93AB-509389D90FBD}" type="datetimeFigureOut">
              <a:rPr lang="es-ES" smtClean="0"/>
              <a:t>25/10/2017</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4BC94109-01B0-41AA-A4B2-F5A8B6CD60F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Redondear rectángulo de esquina diagonal"/>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Marcador de pie de página"/>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s-ES"/>
          </a:p>
        </p:txBody>
      </p:sp>
      <p:sp>
        <p:nvSpPr>
          <p:cNvPr id="14" name="13 Marcador de fecha"/>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0966F8F8-59A4-492E-93AB-509389D90FBD}" type="datetimeFigureOut">
              <a:rPr lang="es-ES" smtClean="0"/>
              <a:t>25/10/2017</a:t>
            </a:fld>
            <a:endParaRPr lang="es-ES"/>
          </a:p>
        </p:txBody>
      </p:sp>
      <p:sp>
        <p:nvSpPr>
          <p:cNvPr id="23" name="22 Marcador de número de diapositiva"/>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BC94109-01B0-41AA-A4B2-F5A8B6CD60FC}" type="slidenum">
              <a:rPr lang="es-ES" smtClean="0"/>
              <a:t>‹Nº›</a:t>
            </a:fld>
            <a:endParaRPr lang="es-ES"/>
          </a:p>
        </p:txBody>
      </p:sp>
      <p:sp>
        <p:nvSpPr>
          <p:cNvPr id="22" name="21 Marcador de título"/>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pPr algn="l"/>
            <a:r>
              <a:rPr lang="es-ES" sz="3600" dirty="0"/>
              <a:t>Introducción a la Percepción </a:t>
            </a:r>
            <a:r>
              <a:rPr lang="es-ES" sz="3600" dirty="0" smtClean="0"/>
              <a:t>Remota…3</a:t>
            </a:r>
            <a:endParaRPr lang="es-ES" sz="3600" dirty="0"/>
          </a:p>
        </p:txBody>
      </p:sp>
      <p:sp>
        <p:nvSpPr>
          <p:cNvPr id="3" name="2 Subtítulo"/>
          <p:cNvSpPr>
            <a:spLocks noGrp="1"/>
          </p:cNvSpPr>
          <p:nvPr>
            <p:ph type="subTitle" idx="1"/>
          </p:nvPr>
        </p:nvSpPr>
        <p:spPr>
          <a:xfrm>
            <a:off x="467544" y="2819400"/>
            <a:ext cx="8226290" cy="1752600"/>
          </a:xfrm>
        </p:spPr>
        <p:txBody>
          <a:bodyPr>
            <a:normAutofit/>
          </a:bodyPr>
          <a:lstStyle/>
          <a:p>
            <a:pPr algn="l"/>
            <a:r>
              <a:rPr lang="es-ES" sz="2000" dirty="0"/>
              <a:t>6.- Fundamentos de percepción </a:t>
            </a:r>
            <a:r>
              <a:rPr lang="es-ES" sz="2000" dirty="0" smtClean="0"/>
              <a:t>remota</a:t>
            </a:r>
          </a:p>
          <a:p>
            <a:pPr algn="l"/>
            <a:r>
              <a:rPr lang="es-ES" sz="2000" dirty="0"/>
              <a:t>Clase: </a:t>
            </a:r>
            <a:r>
              <a:rPr lang="es-ES" sz="2000" smtClean="0"/>
              <a:t>Sensoría</a:t>
            </a:r>
            <a:r>
              <a:rPr lang="es-ES" sz="2000" dirty="0" smtClean="0"/>
              <a:t> </a:t>
            </a:r>
            <a:r>
              <a:rPr lang="es-ES" sz="2000" dirty="0"/>
              <a:t>Remota</a:t>
            </a:r>
          </a:p>
          <a:p>
            <a:endParaRPr lang="es-ES" dirty="0"/>
          </a:p>
        </p:txBody>
      </p:sp>
    </p:spTree>
    <p:extLst>
      <p:ext uri="{BB962C8B-B14F-4D97-AF65-F5344CB8AC3E}">
        <p14:creationId xmlns:p14="http://schemas.microsoft.com/office/powerpoint/2010/main" val="31301382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l"/>
            <a:r>
              <a:rPr lang="es-MX" sz="3200" dirty="0" smtClean="0"/>
              <a:t>En la clase pasada definimos:</a:t>
            </a:r>
            <a:endParaRPr lang="es-MX" sz="3200" dirty="0"/>
          </a:p>
        </p:txBody>
      </p:sp>
      <p:sp>
        <p:nvSpPr>
          <p:cNvPr id="3" name="Marcador de contenido 2"/>
          <p:cNvSpPr>
            <a:spLocks noGrp="1"/>
          </p:cNvSpPr>
          <p:nvPr>
            <p:ph idx="1"/>
          </p:nvPr>
        </p:nvSpPr>
        <p:spPr>
          <a:xfrm>
            <a:off x="539552" y="1700808"/>
            <a:ext cx="7560840" cy="4807099"/>
          </a:xfrm>
        </p:spPr>
        <p:txBody>
          <a:bodyPr>
            <a:normAutofit/>
          </a:bodyPr>
          <a:lstStyle/>
          <a:p>
            <a:r>
              <a:rPr lang="es-MX" sz="2000" dirty="0" smtClean="0"/>
              <a:t>Que </a:t>
            </a:r>
            <a:r>
              <a:rPr lang="es-MX" sz="2000" dirty="0"/>
              <a:t>había cuatro tipos de resolución asociada a los sensores remotos:</a:t>
            </a:r>
          </a:p>
          <a:p>
            <a:endParaRPr lang="es-MX" sz="2000" dirty="0"/>
          </a:p>
          <a:p>
            <a:pPr marL="45720" indent="0">
              <a:buNone/>
            </a:pPr>
            <a:r>
              <a:rPr lang="es-MX" sz="2000" dirty="0" smtClean="0"/>
              <a:t>-Radiométrica</a:t>
            </a:r>
            <a:endParaRPr lang="es-MX" sz="2000" dirty="0"/>
          </a:p>
          <a:p>
            <a:pPr marL="45720" indent="0">
              <a:buNone/>
            </a:pPr>
            <a:r>
              <a:rPr lang="es-MX" sz="2000" dirty="0" smtClean="0"/>
              <a:t>-Espacial</a:t>
            </a:r>
            <a:endParaRPr lang="es-MX" sz="2000" dirty="0"/>
          </a:p>
          <a:p>
            <a:pPr marL="45720" indent="0">
              <a:buNone/>
            </a:pPr>
            <a:r>
              <a:rPr lang="es-MX" sz="2000" dirty="0" smtClean="0"/>
              <a:t>-Temporal</a:t>
            </a:r>
            <a:endParaRPr lang="es-MX" sz="2000" dirty="0"/>
          </a:p>
          <a:p>
            <a:pPr marL="45720" indent="0">
              <a:buNone/>
            </a:pPr>
            <a:r>
              <a:rPr lang="es-MX" sz="2000" dirty="0" smtClean="0"/>
              <a:t>-Espectral</a:t>
            </a:r>
          </a:p>
          <a:p>
            <a:pPr marL="45720" indent="0">
              <a:buNone/>
            </a:pPr>
            <a:endParaRPr lang="es-MX" sz="2000" dirty="0"/>
          </a:p>
          <a:p>
            <a:r>
              <a:rPr lang="es-MX" sz="2000" dirty="0" smtClean="0"/>
              <a:t>Dos modelos de análisis:</a:t>
            </a:r>
          </a:p>
          <a:p>
            <a:endParaRPr lang="es-MX" sz="2000" dirty="0" smtClean="0"/>
          </a:p>
          <a:p>
            <a:pPr marL="0" indent="0">
              <a:buNone/>
            </a:pPr>
            <a:r>
              <a:rPr lang="es-MX" sz="2000" dirty="0" smtClean="0"/>
              <a:t>-Análogo</a:t>
            </a:r>
          </a:p>
          <a:p>
            <a:pPr marL="0" indent="0">
              <a:buNone/>
            </a:pPr>
            <a:r>
              <a:rPr lang="es-MX" sz="2000" dirty="0" smtClean="0"/>
              <a:t>-Digital</a:t>
            </a:r>
            <a:endParaRPr lang="es-MX" sz="2000" dirty="0"/>
          </a:p>
        </p:txBody>
      </p:sp>
    </p:spTree>
    <p:extLst>
      <p:ext uri="{BB962C8B-B14F-4D97-AF65-F5344CB8AC3E}">
        <p14:creationId xmlns:p14="http://schemas.microsoft.com/office/powerpoint/2010/main" val="541446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sz="3200" dirty="0" smtClean="0"/>
              <a:t>En esta clase hablaremos sobre…</a:t>
            </a:r>
            <a:endParaRPr lang="es-ES" sz="3200" dirty="0"/>
          </a:p>
        </p:txBody>
      </p:sp>
      <p:sp>
        <p:nvSpPr>
          <p:cNvPr id="3" name="2 Marcador de contenido"/>
          <p:cNvSpPr>
            <a:spLocks noGrp="1"/>
          </p:cNvSpPr>
          <p:nvPr>
            <p:ph idx="1"/>
          </p:nvPr>
        </p:nvSpPr>
        <p:spPr>
          <a:xfrm>
            <a:off x="457200" y="1646237"/>
            <a:ext cx="7931224" cy="4526280"/>
          </a:xfrm>
        </p:spPr>
        <p:txBody>
          <a:bodyPr>
            <a:normAutofit/>
          </a:bodyPr>
          <a:lstStyle/>
          <a:p>
            <a:r>
              <a:rPr lang="es-ES" sz="2000" dirty="0" smtClean="0"/>
              <a:t>Las interacciones de la energía electromagnética.</a:t>
            </a:r>
          </a:p>
          <a:p>
            <a:endParaRPr lang="es-ES" sz="2000" dirty="0" smtClean="0"/>
          </a:p>
          <a:p>
            <a:r>
              <a:rPr lang="es-ES" sz="2000" dirty="0" smtClean="0"/>
              <a:t>Propiedades fundamentales de la energía.</a:t>
            </a:r>
          </a:p>
          <a:p>
            <a:endParaRPr lang="es-ES" sz="2000" dirty="0" smtClean="0"/>
          </a:p>
          <a:p>
            <a:r>
              <a:rPr lang="es-ES" sz="2000" dirty="0" smtClean="0"/>
              <a:t>Modelos de radiación electromagnética en PR.</a:t>
            </a:r>
          </a:p>
          <a:p>
            <a:endParaRPr lang="es-ES" sz="2000" dirty="0" smtClean="0"/>
          </a:p>
          <a:p>
            <a:r>
              <a:rPr lang="es-ES" sz="2000" dirty="0" smtClean="0"/>
              <a:t>El modelo de ondas (Maxwell)</a:t>
            </a:r>
          </a:p>
          <a:p>
            <a:endParaRPr lang="es-ES" sz="2000" dirty="0" smtClean="0"/>
          </a:p>
          <a:p>
            <a:r>
              <a:rPr lang="es-ES" sz="2000" dirty="0" smtClean="0"/>
              <a:t>Unidades estándar de medición.</a:t>
            </a:r>
          </a:p>
          <a:p>
            <a:endParaRPr lang="es-ES" sz="2000" dirty="0" smtClean="0"/>
          </a:p>
          <a:p>
            <a:r>
              <a:rPr lang="es-ES" sz="2000" dirty="0" smtClean="0"/>
              <a:t>La ley de </a:t>
            </a:r>
            <a:r>
              <a:rPr lang="es-ES" sz="2000" dirty="0"/>
              <a:t>S</a:t>
            </a:r>
            <a:r>
              <a:rPr lang="es-ES" sz="2000" dirty="0" smtClean="0"/>
              <a:t>tefan – </a:t>
            </a:r>
            <a:r>
              <a:rPr lang="es-ES" sz="2000" dirty="0" err="1" smtClean="0"/>
              <a:t>Boltzmann</a:t>
            </a:r>
            <a:endParaRPr lang="es-ES" sz="2000" dirty="0" smtClean="0"/>
          </a:p>
          <a:p>
            <a:endParaRPr lang="es-ES" sz="2000" dirty="0" smtClean="0"/>
          </a:p>
          <a:p>
            <a:r>
              <a:rPr lang="es-ES" sz="2000" dirty="0" smtClean="0"/>
              <a:t>La ley del desplazamiento de </a:t>
            </a:r>
            <a:r>
              <a:rPr lang="es-ES" sz="2000" dirty="0" err="1" smtClean="0"/>
              <a:t>Wien</a:t>
            </a:r>
            <a:endParaRPr lang="es-ES" sz="2000" dirty="0" smtClean="0"/>
          </a:p>
          <a:p>
            <a:pPr marL="0" indent="0">
              <a:buNone/>
            </a:pPr>
            <a:endParaRPr lang="es-ES" dirty="0"/>
          </a:p>
        </p:txBody>
      </p:sp>
    </p:spTree>
    <p:extLst>
      <p:ext uri="{BB962C8B-B14F-4D97-AF65-F5344CB8AC3E}">
        <p14:creationId xmlns:p14="http://schemas.microsoft.com/office/powerpoint/2010/main" val="385525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Interacciones de la energía electromagnética en PR</a:t>
            </a:r>
            <a:endParaRPr lang="es-ES" dirty="0"/>
          </a:p>
        </p:txBody>
      </p:sp>
      <p:sp>
        <p:nvSpPr>
          <p:cNvPr id="3" name="2 Marcador de contenido"/>
          <p:cNvSpPr>
            <a:spLocks noGrp="1"/>
          </p:cNvSpPr>
          <p:nvPr>
            <p:ph idx="1"/>
          </p:nvPr>
        </p:nvSpPr>
        <p:spPr>
          <a:xfrm>
            <a:off x="457200" y="1646237"/>
            <a:ext cx="7643192" cy="4526280"/>
          </a:xfrm>
        </p:spPr>
        <p:txBody>
          <a:bodyPr>
            <a:normAutofit/>
          </a:bodyPr>
          <a:lstStyle/>
          <a:p>
            <a:pPr marL="0" indent="0">
              <a:buNone/>
            </a:pPr>
            <a:r>
              <a:rPr lang="es-ES" sz="2000" dirty="0" smtClean="0"/>
              <a:t>La energía percibida por los sensores en percepción remota experimenta una serie de interacciones fundamentales las cuales deben ser entendidas correctamente para poder interpretar datos de PR.</a:t>
            </a:r>
          </a:p>
          <a:p>
            <a:pPr marL="0" indent="0">
              <a:buNone/>
            </a:pPr>
            <a:endParaRPr lang="es-ES" sz="2000" dirty="0" smtClean="0"/>
          </a:p>
          <a:p>
            <a:pPr marL="457200" indent="-457200">
              <a:buFont typeface="+mj-lt"/>
              <a:buAutoNum type="arabicPeriod"/>
            </a:pPr>
            <a:r>
              <a:rPr lang="es-ES" sz="2000" dirty="0" smtClean="0"/>
              <a:t>La energía es radiada del sol.</a:t>
            </a:r>
          </a:p>
          <a:p>
            <a:pPr marL="457200" indent="-457200">
              <a:buFont typeface="+mj-lt"/>
              <a:buAutoNum type="arabicPeriod"/>
            </a:pPr>
            <a:endParaRPr lang="es-ES" sz="2000" dirty="0" smtClean="0"/>
          </a:p>
          <a:p>
            <a:pPr marL="457200" indent="-457200">
              <a:buFont typeface="+mj-lt"/>
              <a:buAutoNum type="arabicPeriod"/>
            </a:pPr>
            <a:r>
              <a:rPr lang="es-ES" sz="2000" dirty="0" smtClean="0"/>
              <a:t>Se propaga a través del vacío del espacio a la velocidad de la luz.</a:t>
            </a:r>
          </a:p>
          <a:p>
            <a:pPr marL="457200" indent="-457200">
              <a:buFont typeface="+mj-lt"/>
              <a:buAutoNum type="arabicPeriod"/>
            </a:pPr>
            <a:endParaRPr lang="es-ES" sz="2000" dirty="0" smtClean="0"/>
          </a:p>
          <a:p>
            <a:pPr marL="457200" indent="-457200">
              <a:buFont typeface="+mj-lt"/>
              <a:buAutoNum type="arabicPeriod"/>
            </a:pPr>
            <a:r>
              <a:rPr lang="es-ES" sz="2000" dirty="0" smtClean="0"/>
              <a:t>Interacciona con la atmosfera terrestre.</a:t>
            </a:r>
          </a:p>
        </p:txBody>
      </p:sp>
    </p:spTree>
    <p:extLst>
      <p:ext uri="{BB962C8B-B14F-4D97-AF65-F5344CB8AC3E}">
        <p14:creationId xmlns:p14="http://schemas.microsoft.com/office/powerpoint/2010/main" val="565891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Interacciones de la energía electromagnética en PR</a:t>
            </a:r>
            <a:endParaRPr lang="es-ES" dirty="0"/>
          </a:p>
        </p:txBody>
      </p:sp>
      <p:sp>
        <p:nvSpPr>
          <p:cNvPr id="3" name="2 Marcador de contenido"/>
          <p:cNvSpPr>
            <a:spLocks noGrp="1"/>
          </p:cNvSpPr>
          <p:nvPr>
            <p:ph idx="1"/>
          </p:nvPr>
        </p:nvSpPr>
        <p:spPr>
          <a:xfrm>
            <a:off x="457200" y="1646237"/>
            <a:ext cx="7715200" cy="4526280"/>
          </a:xfrm>
        </p:spPr>
        <p:txBody>
          <a:bodyPr>
            <a:normAutofit/>
          </a:bodyPr>
          <a:lstStyle/>
          <a:p>
            <a:pPr marL="0" indent="0">
              <a:buNone/>
            </a:pPr>
            <a:r>
              <a:rPr lang="es-ES" sz="2000" dirty="0" smtClean="0"/>
              <a:t>La energía percibida por los sensores en percepción remota experimenta una serie de interacciones fundamentales las cuales deben ser entendidas correctamente para poder interpretar datos de PR.</a:t>
            </a:r>
          </a:p>
          <a:p>
            <a:pPr marL="0" indent="0">
              <a:buNone/>
            </a:pPr>
            <a:endParaRPr lang="es-ES" sz="2000" dirty="0" smtClean="0"/>
          </a:p>
          <a:p>
            <a:pPr marL="457200" indent="-457200">
              <a:buFont typeface="+mj-lt"/>
              <a:buAutoNum type="arabicPeriod" startAt="4"/>
            </a:pPr>
            <a:r>
              <a:rPr lang="es-ES" sz="2000" dirty="0" smtClean="0"/>
              <a:t>Interacciona con la superficie terrestre.</a:t>
            </a:r>
          </a:p>
          <a:p>
            <a:pPr marL="457200" indent="-457200">
              <a:buFont typeface="+mj-lt"/>
              <a:buAutoNum type="arabicPeriod" startAt="4"/>
            </a:pPr>
            <a:endParaRPr lang="es-ES" sz="2000" dirty="0" smtClean="0"/>
          </a:p>
          <a:p>
            <a:pPr marL="457200" indent="-457200">
              <a:buFont typeface="+mj-lt"/>
              <a:buAutoNum type="arabicPeriod" startAt="4"/>
            </a:pPr>
            <a:r>
              <a:rPr lang="es-ES" sz="2000" dirty="0" smtClean="0"/>
              <a:t>Vuelve a interaccionar con la atmosfera.</a:t>
            </a:r>
          </a:p>
          <a:p>
            <a:pPr marL="457200" indent="-457200">
              <a:buFont typeface="+mj-lt"/>
              <a:buAutoNum type="arabicPeriod" startAt="4"/>
            </a:pPr>
            <a:endParaRPr lang="es-ES" sz="2000" dirty="0" smtClean="0"/>
          </a:p>
          <a:p>
            <a:pPr marL="457200" indent="-457200">
              <a:buFont typeface="+mj-lt"/>
              <a:buAutoNum type="arabicPeriod" startAt="4"/>
            </a:pPr>
            <a:r>
              <a:rPr lang="es-ES" sz="2000" dirty="0" smtClean="0"/>
              <a:t>Llega al sensor, e interacciona con sensores electrópticos, filtros y detectores </a:t>
            </a:r>
            <a:endParaRPr lang="es-ES" sz="2000" dirty="0"/>
          </a:p>
        </p:txBody>
      </p:sp>
    </p:spTree>
    <p:extLst>
      <p:ext uri="{BB962C8B-B14F-4D97-AF65-F5344CB8AC3E}">
        <p14:creationId xmlns:p14="http://schemas.microsoft.com/office/powerpoint/2010/main" val="153206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sz="3200" dirty="0" smtClean="0"/>
              <a:t>Propiedades fundamentales de la energía</a:t>
            </a:r>
            <a:endParaRPr lang="es-ES" sz="3200" dirty="0"/>
          </a:p>
        </p:txBody>
      </p:sp>
      <p:sp>
        <p:nvSpPr>
          <p:cNvPr id="3" name="2 Marcador de contenido"/>
          <p:cNvSpPr>
            <a:spLocks noGrp="1"/>
          </p:cNvSpPr>
          <p:nvPr>
            <p:ph idx="1"/>
          </p:nvPr>
        </p:nvSpPr>
        <p:spPr>
          <a:xfrm>
            <a:off x="457200" y="1628800"/>
            <a:ext cx="7931224" cy="4526280"/>
          </a:xfrm>
        </p:spPr>
        <p:txBody>
          <a:bodyPr>
            <a:normAutofit/>
          </a:bodyPr>
          <a:lstStyle/>
          <a:p>
            <a:r>
              <a:rPr lang="es-ES" sz="2000" dirty="0" smtClean="0"/>
              <a:t>La energía es definida como la habilidad para hacer un trabajo. </a:t>
            </a:r>
          </a:p>
          <a:p>
            <a:endParaRPr lang="es-ES" sz="2000" dirty="0" smtClean="0"/>
          </a:p>
          <a:p>
            <a:endParaRPr lang="es-ES" sz="2000" dirty="0"/>
          </a:p>
          <a:p>
            <a:r>
              <a:rPr lang="es-ES" sz="2000" dirty="0" smtClean="0"/>
              <a:t>En el proceso de hacer ese trabajo, la energía es a menudo transferida de un cuerpo a otro o de un lugar a otro</a:t>
            </a:r>
          </a:p>
          <a:p>
            <a:endParaRPr lang="es-ES" sz="2000" dirty="0" smtClean="0"/>
          </a:p>
          <a:p>
            <a:endParaRPr lang="es-ES" sz="2000" dirty="0"/>
          </a:p>
          <a:p>
            <a:r>
              <a:rPr lang="es-ES" sz="2000" dirty="0" smtClean="0"/>
              <a:t>tres formas básicas en las que la energía es transferida son:</a:t>
            </a:r>
          </a:p>
          <a:p>
            <a:pPr marL="0" indent="0">
              <a:buNone/>
            </a:pPr>
            <a:endParaRPr lang="es-ES" sz="2000" dirty="0"/>
          </a:p>
          <a:p>
            <a:pPr marL="457200" indent="-457200">
              <a:buFont typeface="+mj-lt"/>
              <a:buAutoNum type="arabicPeriod"/>
            </a:pPr>
            <a:r>
              <a:rPr lang="es-ES" sz="2000" u="sng" dirty="0" smtClean="0"/>
              <a:t>Conducción</a:t>
            </a:r>
            <a:endParaRPr lang="es-ES" sz="2000" dirty="0" smtClean="0"/>
          </a:p>
          <a:p>
            <a:pPr marL="457200" indent="-457200">
              <a:buFont typeface="+mj-lt"/>
              <a:buAutoNum type="arabicPeriod"/>
            </a:pPr>
            <a:r>
              <a:rPr lang="es-ES" sz="2000" u="sng" dirty="0" smtClean="0"/>
              <a:t>Convección</a:t>
            </a:r>
          </a:p>
          <a:p>
            <a:pPr marL="457200" indent="-457200">
              <a:buFont typeface="+mj-lt"/>
              <a:buAutoNum type="arabicPeriod"/>
            </a:pPr>
            <a:r>
              <a:rPr lang="es-ES" sz="2000" u="sng" dirty="0" smtClean="0"/>
              <a:t>Radiación</a:t>
            </a:r>
            <a:r>
              <a:rPr lang="es-ES" sz="2000" u="sng" dirty="0">
                <a:solidFill>
                  <a:prstClr val="white"/>
                </a:solidFill>
              </a:rPr>
              <a:t> </a:t>
            </a:r>
            <a:endParaRPr lang="es-ES" sz="2000" dirty="0"/>
          </a:p>
        </p:txBody>
      </p:sp>
      <p:sp>
        <p:nvSpPr>
          <p:cNvPr id="4" name="AutoShape 2" descr="data:image/jpeg;base64,/9j/4AAQSkZJRgABAQAAAQABAAD/2wCEAAkGBhQQERQTExQWFRQQGBgaGRcVGBcUFxcXFRUaFRQVGBcYJyYeGhkjGhcbIC8gIycpLSwtFR4xNTAqNSgrLCkBCQoKBQUFDQUFDSkYEhgpKSkpKSkpKSkpKSkpKSkpKSkpKSkpKSkpKSkpKSkpKSkpKSkpKSkpKSkpKSkpKSkpKf/AABEIAOEA4QMBIgACEQEDEQH/xAAcAAEAAgMBAQEAAAAAAAAAAAAABwgEBQYDAQL/xABLEAABAwICBQcHCAcHBAMAAAABAAIDBBEFIQYHEjFBCBMiUWFxgRQjMlKRobIzNEJicnOCsRU1Q1N0ksEYVGODotHSJKPCw2STs//EABQBAQAAAAAAAAAAAAAAAAAAAAD/xAAUEQEAAAAAAAAAAAAAAAAAAAAA/9oADAMBAAIRAxEAPwCDUREBERAREQEREBERAREQEREBERAREQEREBERAREQEREBERAREQEREBERAREQEREBERAREQEREBERAXeaB6oKrFAJT5inP7V4JL+vm2ZbXfkO1bDUtq6GIzmonbempiMjulk3hh62gZnvA4qyrGBoAAAAFgBkABuAHUg4PBdSGGU4G1CZ3je6Zxdc/YFm+5bp+rfDSLGip8/8MD8l0iIIz0h1B0FQCYNumfwLCXs8WP4dxCg/TbV5VYTIBM3ajf6ErLljuz6ruw+9W8WHi2ExVUL4ZmB8cgIc0/mOojeDwQUoRdNrC0LfhVY+A3dG7pRPP0ozuv8AWByPaO1cygIiICIiAiIgIiICIiAi+2XxAREQEREBERAREQERe9CQJWX3bTb920LoLeaA4CKHDqaC1nNjBf8AeP6T7+Jt4LArdNpaOR4rqR7INo7FTBeeLYv0TK1o24zbfkQuuCEIMXDMWhqYxJBIyVjtzmODh3Zbj2LKc4AXOQHErEoMGhpy8wxMjMx2n7DQ3acBYE242WRU0zZGOY9ocx4LXNIuHNcLEEdRCDk63T8SyOgw6I1kzcnPadmmiP8AiT7j9ltyukwhswhYKkxumt0zEC1l7n0Q65tawz6l60VBHAxscTGxsYLBrAGtA7AF7oIx1/6PCfDfKAOnRvDr8dh5DHj2lp/Cq1K3es636JrtrdzD/b9H32VRSg+IiICIiAiIgIikrUzq5GJTunnF6amIu3hLJvDPsgZnvA4oMPQPU9VYo0SuIgpzukeCXPHHm2cR2kgd6mLB9ROGQNs+N87vWle4exrNkD3qQWMDQAAABkAMgANwAXyWTZaTmdkE2AuchfIDeexBx1VqcwqQWNI1vax8jD7nLgtK+ToA0voJSXD9lMRn2NkAFj9oeKljR3S2mr2kwSXczJ8bgWSxnqfG7MfktygpJiGHyU8jopWOjkjNnNcLEFY6tBrg1eNxGldNG0CqpmlzSBnI0C7oj19be3vVYCg+IiICIiAiIgIiILkaFY2K2gppwb85G3a7HtGzIP5gVu1XLUfrGbRSmjqHWgqHAscTlHKcs+prss+BA6yrFStLmkNdskg2cLGxIyNjkbb0H7RcadGsVaejioc3/EpIS72ttmvN2ruWf57iNVOD+zjLaWI9hbFmR4oNpjentJSO5t0nOTHdBADNM49Wwy9u91gsvRzEqioa59RTeTAkc2xzw+QttmZA3Jhvwue1fvA9GKaibs00LIhxLR0ndrnnpOPaSVmV9dHBG+WVwZHGC5znGwAG8oI81+48IMMMN+nWPa0DjsMIkefc0fiVZ112svTl2LVhkFxDF0IWng2+biPWccz4DguRQEREBERAREQFbnVfgopMKpY7ZujEjvtS9M39oHgqjK6mATB9LA5trOijItusWAiyDwxHSFsNXS0xaSazndl2Wy0wtDiDxuQcu4rbLSYxo6Z6uiqQ8N8idKS0i+2JY9iwPCxsb9i3aDXP0epzUNqjEzyhgLRIBZ1nCxBI9LLrvZbFYuIYrDTt25pWRN65HNYMu0rX0Wm1DO7ZirKd7upsrCfZdBulUjWngYo8Vqo2gBjnCRoG4NlAfbwJI8FbYFVg17zh2MSgfQZE09/Nh35OA8EEeIiICIiAiIgIi9IKd0jg1jS5ztzWguJ7gMyg81Jer/XbPh7RDUA1FOMm3PnIx1NcfSb9U+BC8NA9TFTiTede9sEAc5pJ6UhLDsuAYN1iCOkRu3FSDHybqTjU1B7ubH9EHWYJrcwyqaCKlsTj9CfzTh2XPRPgSt47S2jAuaunt187H/uo+HJzoP31T/NH/wAV8/s40N/l6m3VeP8APZQbjSDXhhtK07EpqH8GwgkeLzZoHcT3KDNPNZ1VizrPPNwNN2wsJ2exzz9N3achwAUu/wBnOg/fVP8ANH/xWFLya6c+jVzDvYx35WQV/RdBpxodJhVU6nkcH5BzHjIPY64BsdxuCCOsLn0BERAREQEREBWh1IaTtq8MZFfzlH5tw47O+J3cW5d7SqvLo9A9NZMKqmzs6TD0ZI72D2cR2EbwevxQXAWi0x0l8hp9pjOcnmc2KCP95K/Jo+yN5PUF6aL6WU+JQiankDh9Jpyew+q9vA+48F5Ylo66evpalzxzdG2XZjsbmWQBokvuybceKDW4Tq6iLvKK+1ZVvzc+UbUcfHYhiPRYwcMr5Ld1+ilJO3ZlpYHgbtqNht3G2XgtqvGrq2RMdJI5rGMF3OcQ1oA4klBgsip8NpDsgRU9M1zrXJDWi7nZkknM+9VD0kxp1bVz1Lt873Ot1Anot8G2HgpE1p6z34tIKKhD3QbQB2QduoeDlZoz2BvA47zuCz9DOT2+Vokr3mIO3RR2Mn43G4b3C/huQQyistJyfMNLSBz4Nsnc4CQeu1re5QFpfoxJhtXLTSZmM9F1rB7Dmx47x7CCOCDT2XxdHoLSR1NT5JKdltY0xtf+7m9KB/8AONk9j3L8UmgdbLVSUkdO900Ltl4GTWZ5FzzkGneCTmEHPrMwzCJqqQRwRPlefosaXHvNtw7Spr0T5OrW2fXy7R381CSG9zpDmfwgd6l3B8Bgo4+bp4mRMHBgAv2k73HtN0EIaJ8neWSz66URN/dREPk7nP8ARb4bSmPRvQykw5uzTQtYeL/Skd9p5zPduW7WNX4lFTsMk0jI2N3ue4NA8Sg5bVdlTVDfUratturzxNh7V2S4XVLXsmhrXRO2ozX1Ja71mvLXg5/aXV41jsFHEZaiRsbG8XHefVaN7ndgzQZ6LkMKxavr5BIxgo6MbueZtVM44EMvaJvfc9i64IPqIta3SGF1UaRr9qZrdtzWguEbdw23DJpPAE3PUghnlLU45yifxLZWk9gLCPzPtUKKc+UvGbUJ4eeHwFQYgIiICIiAiIgIiIM3CcZmpJBLTyvikb9Jhse48COw5KQsM5QmIxACRsM1uL2Frj37BA9yjBetNTOke1jAXPkcGtaMyXONmgdpJQSlV8oyuc2zIadh67Pd7i6y/OFaN4vpI5slTK5lLe4e8bMf+VE2wcfrbu1dzoDqLgpQyastPPkdg5wxnqt+0I6zl2cVKjW2FhkAg5rQ3V5SYUy0DLyEWdM+zpHdef0R2CwXSSSBoLnEANBJJyAAzJJ4BfpeVTTiRjmOza9pae5wsfcUClqWysbIxwcyQBzXDMOaRcEHqIUb67MBj5qDETE2Q0EjOcY4XEkD3gOY4cbOIt9py3eqmpPkHk7/AE6CWWnd/lPOx/oLfYt9pRhIq6OogP7aJ7R3lp2T7bIIk0k1OxzMZiGDkdMNkbCTYXyc10TvouB+g7LfmNy6vG+djbT41DG9srI2isp7FrpIf2gLT+0idcjsB4LUamccMDYqOU+bqozLTE8HscWVVP3te0uA6ipac2+RzBQcrWazKNoYIXuqpZWhzIaZvOyEOFxcDJm/6RFl44ZrMpzTPnqy2kdFLJE+KR4c8OjNrADNxtbcF0WE4DT0jS2nhjiaTciNobc9ZtmfFVs154TzGLyuAs2oayUd5Gw7/U0+1B2GlnKK3soIv86Ye9sY/wDI+CiHHdJamufzlTM+V3DaOQ7GtHRaO4LW2Xd6B6EUdQWy19bBDHwhbK3nn/a9Qe09yDsdTmkb4aB1NRQOnq5ZXvdtXbBC0taxr5ZOGTfRGZspKwXQUCUVVdJ5XVj0XOFoofqwRbm29Y59y32DYPDSQtip42xxt3NaLeJ4knrOazkBY2IYjHTxulme2ONguXPIaB4laHHtOGQyeTU0Zq6w/sYyLR/Wmk9GNvfn2LGw/Ql88janE5BUTNN2QtFqWA/UYfTcPXeg8P0vWYrlSbVJSHfVSNtNKP8A48TvQaf3jvALotHtGoKCMsgbbbO097iXySOO98jzm5y2qIIT5S3ydF9qX8mKCFO/KW+TovtS/kxQQgIiICIiAiIgIiIC6HQLBpKuvhihfzct3PY/1XxMdJGT2bbWrnlJ/J6otvFC/hDC8+Li1g/MoJ40O0j8upg9w2JoyY54+MczMpG918x2ELeLhsfb+i65te3KmrCyKrA3Mf6MFT7TsOPUQV3AKD6iIg4nAR5NjVdBubWRxVTB9YeZmt4hp8V2xXEabnyevwys3N511NIfq1LLMv2B7QV26CJItGnSfpKkhOxU4dV+V0jt2zz7edawfUJDmHh7FIWiOkjcQpI52jZc7oyMO+OVuUjD3H3WWixE+TY9TSbmYjTyQnq5yA87H47JcPFY9Sf0Tigk3UeLuDX+rFWW6D+wSDI9oQd8sSrwqGYgyRRyECwL2NeQOoFwKy0QaavwmigjfLLDTsjjBc5zoowABvO5cjovo0zEahmIyQRxU8edHAGNYXD+8y7IzcbXa07t6kOop2yNLHtDmuFi1wBBB3gg5ELhqzRKqw3alwl7THmXUU5JhJPGF5N4z9W9j2IOwxfGYaSIzTyNijbvc428BxJ7BmuSFXW4v8lt0NCf2rhaqnb/AIbT8iw+sel1LndWk8eJ1EsuJPEmIU8jgynkNmQsABDoodxN79LM5DvUuINZgGjkFDFzVPGGNObjvc93Fz3HNzu0rZoiAiIghblLR+Zoj1PlHta0/wBFAqn3lK/N6P7yT4GqAkBERAREQEREBERAU2cmqivJWy+q2Jg/EXOPwhQmrFcnKi2cPnk4yzkeDI2j83FBKGI4eyoifDK0OjlaWuaeIcLFcPqp0uE7ZqB79ubDnuja475YWOLI394tsnwPFd7PLsNc47mgn2C6p9gGlstFXtrI/SEhc5vB7Xkl7D3g+2x4ILiosLBsWjq4I6iI7UczQ5p7+B7QciOsFZqDl9ZeGGfDKgN+UiaJWde3A4Stt37JHit1geJCppoZ27p42PH42h39VlyxhzS0i4cCCOsHIrjdVMhZSS0jj0sPqJoO3ZDy+M92y6w7kH3WpGWUsVW30sOqIZst+wHc3KO7Zff8K3WlOj8eJUclO45TNBa4b2vHSjeO42KydIsOFRSTwu3TRPb/ADNIBWr1b4i6owujkd6XNNaT1mO8ZPjsX8UGv0I00DqV8ddIyKpw8mOo5xwbfYyE2e9rhY3HHvC2OiesClxN87KZxd5ORcuGzth257Qc9m4Iz/qo91/6C85GMRhb0ogGzgb3MvZknaWk2PYR1KKdXOlhwyvinv5snYlHXG8ja9mTvwoLeKM9Y+hsGNNf5NO0VtLdpZt+ls/s5GE3ab7nW48Ru0+ubWDNQVlCaWQdGN8jhvZI2RzQ1rhxBDD7bhcbp9iMOKRMxajJiqItllVEDZ7DujmBGZbfo7Q+reyDu9Q2CxMp52zQxispqhwdtsbz0Y2W7OZ6QF9qxGW9S2q86AYVimIRjEaeraaileYrTA3ljDWP2HyDN7elazt3AhTtgdfJNEDNC6CUZPYSHDatmWPbk5h4H2gINgiIgIiIIZ5Svzej+8k+BqgJT/ylLeTUnXzr/ZsC/wDRQAgIiICIiAiIgIiICtTqTouawan65DI/+aR1vcAqrK42gtFzOG0cfqwR37ywOPvKD7pxW8zh1ZJxZBLbvLCG+8hU5KtPrsreawap65ObYPxSNJ9wKqugmLUDp3zMpw+Z3QnJdCT9GT6TO5wFx2j6ysCqPwTFjmuaSHMIIIyIINwR23VutXumDMUoo5xYSDoyt9WRo6XgfSHYUHTLkMU0SqhVy1FDUspxVtYJw+LnunH0WysBIAcW5G/UF16IOLOrNk3z2rq6u+9rpOai/wDqisLd5K6zD8Pjp4mRRMDI4xZrW7gOpZCIPCvomTxPikG0yVpa4dbXCxHsKpzpVo++gq5qZ++F5APrN3sf4tIPirmqE+UToltMir2DNlopbeqTeJ57jdv4moIVxLF5Kjm+ddtGGNsTT1MZfZHgDZY9PVOjJLHEXBabcWuFnNPWCOC8kQWE5OmNMdSTUu6WOQyWP0mPDW7Q67ObY9Vx1qX1E3J+oGPw7nHNG3FUybLtzhtRxhwv1EbxuyHUpZQEXnUS7LXO9UE+wXUH0nKMllljjFHG3nHtaSZHH0nAXHRHWgnRERBDPKVP/T0Y65JPcxv+6gJTvyln+boh9aU+5ighAREQEREBERAREQFZfBNeeGc1Gx8kkZYxrTtROIuGgHNl8slWhEE3a7tYVJW0UUNLM2Xbl2n7IcC1rGm1w4C1y73KEURAXdaodOP0ZXNDzanqbMl6m3PQk/CTn2Fy4VEF4gV9Uf6ltMPL8Pax5vNR2jffe5tvNP8AFose1pUgIIy15aTVtDTRmlIZHK4skkaPONNrsDTuaCAc9+XBavk/aaGeKSimeXSQkyRlxuXMc7pi532eb/j7FJelej7K+kmpn7pmkA+q4Zsd4OAKqlgGKS4RiLJCCJKSQtkZ1gEslZ4i/uQXDWBjuDsrKaWnk9Cdhaey4ycO0Gx8FkUFayeJksZ2mSta5pHFrhcH2Fe6ClOM4U+knlgkFnwPcx3e02uOw7x2ELCUzcojRLYlir2Dozebltwe0ebce9oI/AOtQygslyd/1XJ/EP8AgjUoqLuTv+q5P4h/wRqUUHhXfJP+y74SqY4J85g+9j+MK51d8k/7LvhKpjgnzmD72P4wguoF9XwL6ghDlL+jRd835MUFqb+Uv6VD3Tf+tQggIiICIiAiIgIiICIiAiIgIiIO11SaX/o7EYy42hqLRS9QDj0X/hdY911a4KjitTqc0v8A0hhzNs3mpfNSdZ2R5t572+9pQd0q+8oXRDmp466MdGp6EluErR0XfiaP9CsEtNpho2zEaOamfbzreifVeM2O8HAe9BHPJ70u56mfQvd06bpR34xOOYH2XH/WFL6p7o1jEuEYiyQgtfTSFsjOtoOxKw+F/Gyt7SVTZWMkYQ5kjQ5rhuLXC7SPAoNXpjo43EKKamdbzreiT9F4zjd4OA96p3V0ronujeC18bi1zTvDmmzge4hXdVcdf+iXk9Y2rYPN1g6VtwlYAHfzNs7vDkHe8nf9VyfxD/gjUoqLuTv+q5P4h/wRqUUHhXfJP+y74SqY4J85g+9j+MK51d8k/wCy74SqY4J85g+9j+MILqBfV8C+oII5S7vOUI4bMx98ahNTTylneeoh1MlPtcz/AGULICIiAiIgIiICIiAiIgIiICIiAu71N6X/AKPxFge60NVaKTqBJ82/wdx6nFcIvoQXiRcXql0u/SOHRucbzQebl6y5o6L/AMTbHvuu0QV45QWh/MVLK2Nvm6royW3CVoyP4mj2tK6zk/aYc/SuopHecpM2X3mFx3fhcbdzmrs9ZuGR1GF1TJC0Bsbntc7Kz4xtsz67i3iqraP6QTUFQyogdsyR7uIIORa4cWkcEFzppmsaXOIa1uZLiAAOsk7lCuuTWXh9VSvo4iaiTaa5sjPk43NO/bPpZXHRy6W9RVpRp9W4k69RM4t4Rt6EY7mDI95ue1c8gslyd/1XJ/EP+CNSiou5O/6rk/iH/BGpRQeFd8k/7LvhKpjgnzmD72P4wrnV3yUn2HfCVTHBPnMH3sfxhBdQL6vgX1BAXKVP/UUf3UnxtUMqYuUl87pfuXf/AKFQ6gIiICIiAiIgIiICIiAiIgIiICIiDuNU2ngwqsvIT5PUDZltns2N2SWG/ZN/BxUnaXcoSnhBZQs59/7x4LIh3A2c73DtVeUQb3SfTarxJ+1UzOeBuYOjG37LBl45ntWiREBERBJuqnWxFhEM0M0UkjZHh7THs5HZDXA7RHqt967r+0hR/wB2qf8Atf8AJV4RBPOO8oenlppo4YJxJJG5rS/m9kOc0tDjYk5Xv4KCY5C1wcN7SCO8ZhfhEFg4OUhSbLdumqNqw2rc3a9s7XduuvT+0hR/3ap/7X/JV4RB2+tXT2PF6mKWJj2Mii2LSbN9ovc4nok5WI9i4hEQEREBERAREQEREBERAREQEREBERAREQEREBERAREQEREBERAREQEREBERAREQ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402534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l"/>
            <a:r>
              <a:rPr lang="es-ES" sz="3200" dirty="0">
                <a:solidFill>
                  <a:srgbClr val="EAEBDE">
                    <a:tint val="100000"/>
                    <a:shade val="90000"/>
                    <a:satMod val="250000"/>
                    <a:alpha val="100000"/>
                  </a:srgbClr>
                </a:solidFill>
              </a:rPr>
              <a:t>Propiedades fundamentales de la energía</a:t>
            </a:r>
            <a:endParaRPr lang="es-MX" dirty="0"/>
          </a:p>
        </p:txBody>
      </p:sp>
      <p:sp>
        <p:nvSpPr>
          <p:cNvPr id="3" name="Marcador de contenido 2"/>
          <p:cNvSpPr>
            <a:spLocks noGrp="1"/>
          </p:cNvSpPr>
          <p:nvPr>
            <p:ph idx="1"/>
          </p:nvPr>
        </p:nvSpPr>
        <p:spPr>
          <a:xfrm>
            <a:off x="457200" y="1646237"/>
            <a:ext cx="7571184" cy="4526280"/>
          </a:xfrm>
        </p:spPr>
        <p:txBody>
          <a:bodyPr>
            <a:normAutofit/>
          </a:bodyPr>
          <a:lstStyle/>
          <a:p>
            <a:r>
              <a:rPr lang="es-ES" sz="2000" u="sng" dirty="0"/>
              <a:t>Conducción</a:t>
            </a:r>
            <a:r>
              <a:rPr lang="es-ES" sz="2000" dirty="0"/>
              <a:t>: </a:t>
            </a:r>
            <a:r>
              <a:rPr lang="es-ES" sz="2000" dirty="0" smtClean="0"/>
              <a:t>ocurre </a:t>
            </a:r>
            <a:r>
              <a:rPr lang="es-ES" sz="2000" dirty="0"/>
              <a:t>cuando un cuerpo transfiere energía </a:t>
            </a:r>
            <a:r>
              <a:rPr lang="es-ES" sz="2000" dirty="0" smtClean="0"/>
              <a:t>cinética y potencial </a:t>
            </a:r>
            <a:r>
              <a:rPr lang="es-ES" sz="2000" dirty="0"/>
              <a:t>a otro </a:t>
            </a:r>
            <a:r>
              <a:rPr lang="es-ES" sz="2000" dirty="0" smtClean="0"/>
              <a:t>a través </a:t>
            </a:r>
            <a:r>
              <a:rPr lang="es-ES" sz="2000" dirty="0"/>
              <a:t>de contacto físico</a:t>
            </a:r>
            <a:r>
              <a:rPr lang="es-ES" sz="2000" dirty="0" smtClean="0"/>
              <a:t>.</a:t>
            </a:r>
          </a:p>
          <a:p>
            <a:endParaRPr lang="es-ES" sz="2000" dirty="0"/>
          </a:p>
          <a:p>
            <a:r>
              <a:rPr lang="es-MX" sz="2000" dirty="0" smtClean="0"/>
              <a:t>El proceso ocurre con gases, líquidos y sólidos…</a:t>
            </a:r>
          </a:p>
          <a:p>
            <a:endParaRPr lang="es-MX" sz="2000" dirty="0"/>
          </a:p>
          <a:p>
            <a:r>
              <a:rPr lang="es-MX" sz="2000" dirty="0" smtClean="0"/>
              <a:t>Midiendo conductancia tenemos que:</a:t>
            </a:r>
          </a:p>
          <a:p>
            <a:endParaRPr lang="es-MX" sz="2000" dirty="0"/>
          </a:p>
          <a:p>
            <a:pPr marL="0" indent="0">
              <a:buNone/>
            </a:pPr>
            <a:r>
              <a:rPr lang="es-MX" sz="2000" dirty="0" smtClean="0"/>
              <a:t>C=1/R</a:t>
            </a:r>
          </a:p>
          <a:p>
            <a:pPr marL="0" indent="0">
              <a:buNone/>
            </a:pPr>
            <a:endParaRPr lang="es-MX" sz="2000" dirty="0"/>
          </a:p>
          <a:p>
            <a:pPr marL="0" indent="0">
              <a:buNone/>
            </a:pPr>
            <a:r>
              <a:rPr lang="es-MX" sz="2000" dirty="0" smtClean="0"/>
              <a:t>Donde: </a:t>
            </a:r>
          </a:p>
          <a:p>
            <a:pPr marL="0" indent="0">
              <a:buNone/>
            </a:pPr>
            <a:r>
              <a:rPr lang="es-MX" sz="2000" dirty="0" smtClean="0"/>
              <a:t>C</a:t>
            </a:r>
            <a:r>
              <a:rPr lang="es-MX" sz="2000" dirty="0" smtClean="0">
                <a:sym typeface="Wingdings" panose="05000000000000000000" pitchFamily="2" charset="2"/>
              </a:rPr>
              <a:t> Conductancia</a:t>
            </a:r>
          </a:p>
          <a:p>
            <a:pPr marL="0" indent="0">
              <a:buNone/>
            </a:pPr>
            <a:r>
              <a:rPr lang="es-MX" sz="2000" dirty="0" smtClean="0">
                <a:sym typeface="Wingdings" panose="05000000000000000000" pitchFamily="2" charset="2"/>
              </a:rPr>
              <a:t>R Resistencia térmica unitaria</a:t>
            </a:r>
            <a:endParaRPr lang="es-MX" sz="2000" dirty="0" smtClean="0"/>
          </a:p>
          <a:p>
            <a:pPr marL="0" indent="0">
              <a:buNone/>
            </a:pPr>
            <a:endParaRPr lang="es-MX" dirty="0"/>
          </a:p>
        </p:txBody>
      </p:sp>
    </p:spTree>
    <p:extLst>
      <p:ext uri="{BB962C8B-B14F-4D97-AF65-F5344CB8AC3E}">
        <p14:creationId xmlns:p14="http://schemas.microsoft.com/office/powerpoint/2010/main" val="3118660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l"/>
            <a:r>
              <a:rPr lang="es-ES" sz="3200" dirty="0">
                <a:solidFill>
                  <a:srgbClr val="EAEBDE">
                    <a:tint val="100000"/>
                    <a:shade val="90000"/>
                    <a:satMod val="250000"/>
                    <a:alpha val="100000"/>
                  </a:srgbClr>
                </a:solidFill>
              </a:rPr>
              <a:t>Propiedades fundamentales de la energía</a:t>
            </a:r>
            <a:endParaRPr lang="es-MX" dirty="0"/>
          </a:p>
        </p:txBody>
      </p:sp>
      <p:sp>
        <p:nvSpPr>
          <p:cNvPr id="3" name="Marcador de contenido 2"/>
          <p:cNvSpPr>
            <a:spLocks noGrp="1"/>
          </p:cNvSpPr>
          <p:nvPr>
            <p:ph idx="1"/>
          </p:nvPr>
        </p:nvSpPr>
        <p:spPr>
          <a:xfrm>
            <a:off x="457200" y="1646236"/>
            <a:ext cx="7355160" cy="4879108"/>
          </a:xfrm>
        </p:spPr>
        <p:txBody>
          <a:bodyPr>
            <a:normAutofit fontScale="47500" lnSpcReduction="20000"/>
          </a:bodyPr>
          <a:lstStyle/>
          <a:p>
            <a:r>
              <a:rPr lang="es-ES" sz="5000" u="sng" dirty="0"/>
              <a:t>Convección</a:t>
            </a:r>
            <a:r>
              <a:rPr lang="es-ES" sz="5000" dirty="0"/>
              <a:t>: cuando la energía cinética de un cuerpo (liquido o gas) es transferida de un lugar a otro por medio de movimiento de masas</a:t>
            </a:r>
            <a:r>
              <a:rPr lang="es-ES" sz="5000" dirty="0" smtClean="0"/>
              <a:t>.</a:t>
            </a:r>
          </a:p>
          <a:p>
            <a:endParaRPr lang="es-ES" sz="4500" dirty="0"/>
          </a:p>
          <a:p>
            <a:r>
              <a:rPr lang="es-MX" sz="5100" dirty="0" smtClean="0"/>
              <a:t>La convección ocurre en grandes procesos terrestres:</a:t>
            </a:r>
          </a:p>
          <a:p>
            <a:endParaRPr lang="es-MX" sz="5100" dirty="0" smtClean="0"/>
          </a:p>
          <a:p>
            <a:pPr marL="0" indent="0">
              <a:buNone/>
            </a:pPr>
            <a:r>
              <a:rPr lang="es-MX" sz="5100" dirty="0" smtClean="0"/>
              <a:t>-Circulación atmosférica (clima-oscilaciones-fenómenos)</a:t>
            </a:r>
          </a:p>
          <a:p>
            <a:pPr marL="0" indent="0">
              <a:buNone/>
            </a:pPr>
            <a:endParaRPr lang="es-MX" sz="5100" dirty="0" smtClean="0"/>
          </a:p>
          <a:p>
            <a:pPr marL="0" indent="0">
              <a:buNone/>
            </a:pPr>
            <a:r>
              <a:rPr lang="es-MX" sz="5100" dirty="0" smtClean="0"/>
              <a:t>-Corrientes oceánicas (circulación oceánica)</a:t>
            </a:r>
          </a:p>
          <a:p>
            <a:pPr marL="0" indent="0">
              <a:buNone/>
            </a:pPr>
            <a:endParaRPr lang="es-MX" sz="5100" dirty="0" smtClean="0"/>
          </a:p>
          <a:p>
            <a:pPr marL="0" indent="0">
              <a:buNone/>
            </a:pPr>
            <a:r>
              <a:rPr lang="es-MX" sz="5100" dirty="0" smtClean="0"/>
              <a:t>- Mantos terrestres (estructuras tectónicas y volcanismo)</a:t>
            </a:r>
          </a:p>
          <a:p>
            <a:pPr marL="0" indent="0">
              <a:buNone/>
            </a:pPr>
            <a:endParaRPr lang="es-MX" dirty="0" smtClean="0"/>
          </a:p>
          <a:p>
            <a:r>
              <a:rPr lang="es-MX" sz="5000" dirty="0" smtClean="0"/>
              <a:t>También ocurre cuando pones el café</a:t>
            </a:r>
            <a:r>
              <a:rPr lang="es-MX" dirty="0" smtClean="0"/>
              <a:t>…</a:t>
            </a:r>
            <a:endParaRPr lang="es-MX" dirty="0"/>
          </a:p>
        </p:txBody>
      </p:sp>
    </p:spTree>
    <p:extLst>
      <p:ext uri="{BB962C8B-B14F-4D97-AF65-F5344CB8AC3E}">
        <p14:creationId xmlns:p14="http://schemas.microsoft.com/office/powerpoint/2010/main" val="306950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ES" sz="3200" dirty="0">
                <a:solidFill>
                  <a:srgbClr val="EAEBDE">
                    <a:tint val="100000"/>
                    <a:shade val="90000"/>
                    <a:satMod val="250000"/>
                    <a:alpha val="100000"/>
                  </a:srgbClr>
                </a:solidFill>
              </a:rPr>
              <a:t>Propiedades fundamentales de la energía</a:t>
            </a:r>
            <a:endParaRPr lang="es-ES" dirty="0"/>
          </a:p>
        </p:txBody>
      </p:sp>
      <p:sp>
        <p:nvSpPr>
          <p:cNvPr id="3" name="2 Marcador de contenido"/>
          <p:cNvSpPr>
            <a:spLocks noGrp="1"/>
          </p:cNvSpPr>
          <p:nvPr>
            <p:ph idx="1"/>
          </p:nvPr>
        </p:nvSpPr>
        <p:spPr>
          <a:xfrm>
            <a:off x="457199" y="1646237"/>
            <a:ext cx="8147249" cy="4526280"/>
          </a:xfrm>
        </p:spPr>
        <p:txBody>
          <a:bodyPr>
            <a:normAutofit/>
          </a:bodyPr>
          <a:lstStyle/>
          <a:p>
            <a:r>
              <a:rPr lang="es-ES" sz="2000" u="sng" dirty="0" smtClean="0"/>
              <a:t>Radiación electromagnética</a:t>
            </a:r>
            <a:r>
              <a:rPr lang="es-ES" sz="2000" dirty="0" smtClean="0"/>
              <a:t>: ocurre cuando la energía electromagnética es transferida en el vacío la velocidad de la luz y es detectada cuando interacciona con materia.</a:t>
            </a:r>
          </a:p>
          <a:p>
            <a:endParaRPr lang="es-ES" sz="2000" dirty="0" smtClean="0"/>
          </a:p>
          <a:p>
            <a:pPr marL="514350" indent="-514350">
              <a:buFont typeface="+mj-lt"/>
              <a:buAutoNum type="arabicPeriod" startAt="3"/>
            </a:pPr>
            <a:endParaRPr lang="es-ES" sz="2000" dirty="0"/>
          </a:p>
          <a:p>
            <a:pPr marL="0" indent="0">
              <a:buNone/>
            </a:pPr>
            <a:r>
              <a:rPr lang="es-ES" sz="2000" dirty="0"/>
              <a:t>La energía </a:t>
            </a:r>
            <a:r>
              <a:rPr lang="es-ES" sz="2000" dirty="0" smtClean="0"/>
              <a:t>electromagnética es una forma de energía dinámica que causada por la oscilación o aceleración de una carga eléctrica.</a:t>
            </a:r>
          </a:p>
          <a:p>
            <a:pPr marL="0" indent="0">
              <a:buNone/>
            </a:pPr>
            <a:endParaRPr lang="es-ES" sz="2000" dirty="0" smtClean="0"/>
          </a:p>
          <a:p>
            <a:pPr marL="0" indent="0">
              <a:buNone/>
            </a:pPr>
            <a:endParaRPr lang="es-ES" sz="2000" dirty="0"/>
          </a:p>
          <a:p>
            <a:pPr marL="0" indent="0">
              <a:buNone/>
            </a:pPr>
            <a:r>
              <a:rPr lang="es-ES" sz="2000" dirty="0" smtClean="0"/>
              <a:t>Es de gran interés para PR ya que es la única forma de energía que puede propagarse en el vacío (un medio tal como el espacio entre el sol y la tierra.</a:t>
            </a:r>
            <a:endParaRPr lang="es-ES" sz="2000" dirty="0"/>
          </a:p>
        </p:txBody>
      </p:sp>
    </p:spTree>
    <p:extLst>
      <p:ext uri="{BB962C8B-B14F-4D97-AF65-F5344CB8AC3E}">
        <p14:creationId xmlns:p14="http://schemas.microsoft.com/office/powerpoint/2010/main" val="349384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sz="3200" dirty="0" smtClean="0"/>
              <a:t>Modelos de radiación electromagnética:</a:t>
            </a:r>
            <a:endParaRPr lang="es-ES" sz="3200" dirty="0"/>
          </a:p>
        </p:txBody>
      </p:sp>
      <p:sp>
        <p:nvSpPr>
          <p:cNvPr id="3" name="2 Marcador de contenido"/>
          <p:cNvSpPr>
            <a:spLocks noGrp="1"/>
          </p:cNvSpPr>
          <p:nvPr>
            <p:ph idx="1"/>
          </p:nvPr>
        </p:nvSpPr>
        <p:spPr>
          <a:xfrm>
            <a:off x="457200" y="1646237"/>
            <a:ext cx="7859216" cy="4526280"/>
          </a:xfrm>
        </p:spPr>
        <p:txBody>
          <a:bodyPr>
            <a:normAutofit/>
          </a:bodyPr>
          <a:lstStyle/>
          <a:p>
            <a:r>
              <a:rPr lang="es-ES" sz="2000" dirty="0" smtClean="0"/>
              <a:t>Para entender como la energía electromagnética (EEM) se propaga en el espacio, y como interacciona con la materia es de gran utilidad describir sus procesos usando dos </a:t>
            </a:r>
            <a:r>
              <a:rPr lang="es-ES" sz="2000" dirty="0"/>
              <a:t>modelos diferentes (</a:t>
            </a:r>
            <a:r>
              <a:rPr lang="es-ES" sz="2000" dirty="0" err="1"/>
              <a:t>Englert</a:t>
            </a:r>
            <a:r>
              <a:rPr lang="es-ES" sz="2000" dirty="0"/>
              <a:t> et al, 1994</a:t>
            </a:r>
            <a:r>
              <a:rPr lang="es-ES" sz="2000" dirty="0" smtClean="0"/>
              <a:t>)</a:t>
            </a:r>
          </a:p>
          <a:p>
            <a:endParaRPr lang="es-ES" sz="2000" dirty="0" smtClean="0"/>
          </a:p>
          <a:p>
            <a:endParaRPr lang="es-ES" sz="2000" dirty="0"/>
          </a:p>
          <a:p>
            <a:pPr marL="457200" indent="-457200">
              <a:buFont typeface="+mj-lt"/>
              <a:buAutoNum type="arabicPeriod"/>
            </a:pPr>
            <a:r>
              <a:rPr lang="es-ES" sz="2000" dirty="0" smtClean="0"/>
              <a:t>El Modelo de ondas para la EEM</a:t>
            </a:r>
          </a:p>
          <a:p>
            <a:pPr marL="457200" indent="-457200">
              <a:buFont typeface="+mj-lt"/>
              <a:buAutoNum type="arabicPeriod"/>
            </a:pPr>
            <a:endParaRPr lang="es-ES" sz="2000" dirty="0" smtClean="0"/>
          </a:p>
          <a:p>
            <a:pPr marL="457200" indent="-457200">
              <a:buFont typeface="+mj-lt"/>
              <a:buAutoNum type="arabicPeriod"/>
            </a:pPr>
            <a:endParaRPr lang="es-ES" sz="2000" dirty="0"/>
          </a:p>
          <a:p>
            <a:pPr marL="457200" indent="-457200">
              <a:buFont typeface="+mj-lt"/>
              <a:buAutoNum type="arabicPeriod"/>
            </a:pPr>
            <a:endParaRPr lang="es-ES" sz="2000" dirty="0" smtClean="0"/>
          </a:p>
          <a:p>
            <a:pPr marL="457200" indent="-457200">
              <a:buFont typeface="+mj-lt"/>
              <a:buAutoNum type="arabicPeriod"/>
            </a:pPr>
            <a:r>
              <a:rPr lang="es-ES" sz="2000" dirty="0" smtClean="0"/>
              <a:t>El modelo de partículas para la EEM</a:t>
            </a:r>
            <a:endParaRPr lang="es-ES" sz="2000" dirty="0"/>
          </a:p>
        </p:txBody>
      </p:sp>
    </p:spTree>
    <p:extLst>
      <p:ext uri="{BB962C8B-B14F-4D97-AF65-F5344CB8AC3E}">
        <p14:creationId xmlns:p14="http://schemas.microsoft.com/office/powerpoint/2010/main" val="2195792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sz="3200" dirty="0" smtClean="0"/>
              <a:t>El modelo de ondas para la EEM</a:t>
            </a:r>
            <a:endParaRPr lang="es-ES" sz="3200" dirty="0"/>
          </a:p>
        </p:txBody>
      </p:sp>
      <p:sp>
        <p:nvSpPr>
          <p:cNvPr id="3" name="2 Marcador de contenido"/>
          <p:cNvSpPr>
            <a:spLocks noGrp="1"/>
          </p:cNvSpPr>
          <p:nvPr>
            <p:ph idx="1"/>
          </p:nvPr>
        </p:nvSpPr>
        <p:spPr/>
        <p:txBody>
          <a:bodyPr>
            <a:normAutofit/>
          </a:bodyPr>
          <a:lstStyle/>
          <a:p>
            <a:r>
              <a:rPr lang="es-ES" sz="2000" dirty="0"/>
              <a:t>1860`s James Clerk Maxwell (1831-1879</a:t>
            </a:r>
            <a:r>
              <a:rPr lang="es-ES" sz="2000" dirty="0" smtClean="0"/>
              <a:t>), conceptualiza la radiación electromagnética como una onda electromagnética que viaja en el espacio a la velocidad de la luz (c </a:t>
            </a:r>
            <a:r>
              <a:rPr lang="es-ES" sz="2000" dirty="0"/>
              <a:t>= 3 x 10</a:t>
            </a:r>
            <a:r>
              <a:rPr lang="es-ES" sz="2000" baseline="30000" dirty="0"/>
              <a:t>8</a:t>
            </a:r>
            <a:r>
              <a:rPr lang="es-ES" sz="2000" dirty="0"/>
              <a:t> </a:t>
            </a:r>
            <a:r>
              <a:rPr lang="es-ES" sz="2000" dirty="0" smtClean="0"/>
              <a:t>m/s).</a:t>
            </a:r>
          </a:p>
          <a:p>
            <a:endParaRPr lang="es-ES" sz="2000" dirty="0" smtClean="0"/>
          </a:p>
          <a:p>
            <a:endParaRPr lang="es-ES" sz="2000" dirty="0"/>
          </a:p>
          <a:p>
            <a:r>
              <a:rPr lang="es-ES" sz="2000" dirty="0" smtClean="0"/>
              <a:t>La radiación electromagnética consiste en dos campos que fluctúan, uno magnético y otro eléctrico.</a:t>
            </a:r>
          </a:p>
          <a:p>
            <a:endParaRPr lang="es-ES" sz="2000" dirty="0" smtClean="0"/>
          </a:p>
          <a:p>
            <a:endParaRPr lang="es-ES" sz="2000" dirty="0" smtClean="0"/>
          </a:p>
          <a:p>
            <a:r>
              <a:rPr lang="es-ES" sz="2000" dirty="0" smtClean="0"/>
              <a:t>Los dos vectores se encuentran en ángulos rectos el uno del otro, y ambo son perpendiculares a la dirección de viaje a la velocidad de la luz.</a:t>
            </a:r>
            <a:endParaRPr lang="es-ES" sz="2000" dirty="0"/>
          </a:p>
        </p:txBody>
      </p:sp>
    </p:spTree>
    <p:extLst>
      <p:ext uri="{BB962C8B-B14F-4D97-AF65-F5344CB8AC3E}">
        <p14:creationId xmlns:p14="http://schemas.microsoft.com/office/powerpoint/2010/main" val="319016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sz="3200" dirty="0"/>
              <a:t>El modelo de </a:t>
            </a:r>
            <a:r>
              <a:rPr lang="es-ES" sz="3200" dirty="0" smtClean="0"/>
              <a:t>ondas </a:t>
            </a:r>
            <a:r>
              <a:rPr lang="es-ES" sz="3200" dirty="0"/>
              <a:t>para la EEM</a:t>
            </a:r>
          </a:p>
        </p:txBody>
      </p:sp>
      <p:sp>
        <p:nvSpPr>
          <p:cNvPr id="3" name="2 Marcador de contenido"/>
          <p:cNvSpPr>
            <a:spLocks noGrp="1"/>
          </p:cNvSpPr>
          <p:nvPr>
            <p:ph idx="1"/>
          </p:nvPr>
        </p:nvSpPr>
        <p:spPr>
          <a:xfrm>
            <a:off x="457200" y="1628800"/>
            <a:ext cx="8435280" cy="4968551"/>
          </a:xfrm>
        </p:spPr>
        <p:txBody>
          <a:bodyPr>
            <a:noAutofit/>
          </a:bodyPr>
          <a:lstStyle/>
          <a:p>
            <a:pPr marL="0" indent="0">
              <a:buNone/>
            </a:pPr>
            <a:r>
              <a:rPr lang="es-ES" sz="2000" dirty="0" smtClean="0"/>
              <a:t>La </a:t>
            </a:r>
            <a:r>
              <a:rPr lang="es-ES" sz="2000" b="1" i="1" u="sng" dirty="0" smtClean="0"/>
              <a:t>longitud de onda</a:t>
            </a:r>
            <a:r>
              <a:rPr lang="es-ES" sz="2000" dirty="0" smtClean="0"/>
              <a:t> es formalmente definida como la distancia media entre máximos o mínimos (periodo de tiempo en que una partícula cargada es acelerada) en un patrón periódico aproximado. Esta longitud esta comúnmente dada en micrómetros (</a:t>
            </a:r>
            <a:r>
              <a:rPr lang="el-GR" sz="2000" dirty="0" smtClean="0"/>
              <a:t>μ</a:t>
            </a:r>
            <a:r>
              <a:rPr lang="es-ES" sz="2000" dirty="0"/>
              <a:t>m</a:t>
            </a:r>
            <a:r>
              <a:rPr lang="es-ES" sz="2000" dirty="0" smtClean="0"/>
              <a:t>) o nanómetros </a:t>
            </a:r>
            <a:r>
              <a:rPr lang="es-ES" sz="2000" dirty="0"/>
              <a:t>(</a:t>
            </a:r>
            <a:r>
              <a:rPr lang="es-ES" sz="2000" dirty="0" err="1"/>
              <a:t>nm</a:t>
            </a:r>
            <a:r>
              <a:rPr lang="es-ES" sz="2000" dirty="0" smtClean="0"/>
              <a:t>).</a:t>
            </a:r>
          </a:p>
        </p:txBody>
      </p:sp>
      <p:sp>
        <p:nvSpPr>
          <p:cNvPr id="5" name="4 Rectángulo"/>
          <p:cNvSpPr/>
          <p:nvPr/>
        </p:nvSpPr>
        <p:spPr>
          <a:xfrm>
            <a:off x="457200" y="3548913"/>
            <a:ext cx="8219256" cy="1938992"/>
          </a:xfrm>
          <a:prstGeom prst="rect">
            <a:avLst/>
          </a:prstGeom>
        </p:spPr>
        <p:txBody>
          <a:bodyPr wrap="square">
            <a:spAutoFit/>
          </a:bodyPr>
          <a:lstStyle/>
          <a:p>
            <a:endParaRPr lang="es-ES" sz="2000" dirty="0" smtClean="0"/>
          </a:p>
          <a:p>
            <a:endParaRPr lang="es-ES" sz="2000" dirty="0"/>
          </a:p>
          <a:p>
            <a:r>
              <a:rPr lang="es-ES" sz="2000" dirty="0" smtClean="0"/>
              <a:t>La </a:t>
            </a:r>
            <a:r>
              <a:rPr lang="es-ES" sz="2000" b="1" i="1" u="sng" dirty="0" smtClean="0"/>
              <a:t>frecuencia</a:t>
            </a:r>
            <a:r>
              <a:rPr lang="es-ES" sz="2000" dirty="0" smtClean="0"/>
              <a:t> es el número de longitudes de ondas que pasan por un punto por unidad de tiempo (número de aceleraciones por segundo). Una onda que envía una cresta cada segundo tiene una frecuencia de un ciclo por segundo o un </a:t>
            </a:r>
            <a:r>
              <a:rPr lang="es-ES" sz="2000" dirty="0" err="1" smtClean="0"/>
              <a:t>hertz</a:t>
            </a:r>
            <a:r>
              <a:rPr lang="es-ES" sz="2000" dirty="0" smtClean="0"/>
              <a:t> (Hz).</a:t>
            </a:r>
            <a:endParaRPr lang="es-ES" sz="2000" dirty="0"/>
          </a:p>
        </p:txBody>
      </p:sp>
    </p:spTree>
    <p:extLst>
      <p:ext uri="{BB962C8B-B14F-4D97-AF65-F5344CB8AC3E}">
        <p14:creationId xmlns:p14="http://schemas.microsoft.com/office/powerpoint/2010/main" val="2229472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sz="3200" dirty="0"/>
              <a:t>El modelo de </a:t>
            </a:r>
            <a:r>
              <a:rPr lang="es-ES" sz="3200" dirty="0" smtClean="0"/>
              <a:t>ondas </a:t>
            </a:r>
            <a:r>
              <a:rPr lang="es-ES" sz="3200" dirty="0"/>
              <a:t>para la EEM</a:t>
            </a:r>
          </a:p>
        </p:txBody>
      </p:sp>
      <p:sp>
        <p:nvSpPr>
          <p:cNvPr id="3" name="2 Marcador de contenido"/>
          <p:cNvSpPr>
            <a:spLocks noGrp="1"/>
          </p:cNvSpPr>
          <p:nvPr>
            <p:ph idx="1"/>
          </p:nvPr>
        </p:nvSpPr>
        <p:spPr>
          <a:xfrm>
            <a:off x="457200" y="1646237"/>
            <a:ext cx="7643192" cy="4526280"/>
          </a:xfrm>
        </p:spPr>
        <p:txBody>
          <a:bodyPr/>
          <a:lstStyle/>
          <a:p>
            <a:r>
              <a:rPr lang="es-ES" sz="2000" dirty="0" smtClean="0"/>
              <a:t>Existe una relación inversa entre la longitud de onda </a:t>
            </a:r>
            <a:r>
              <a:rPr lang="el-GR" sz="2000" dirty="0" smtClean="0"/>
              <a:t>(λ)</a:t>
            </a:r>
            <a:r>
              <a:rPr lang="es-ES" sz="2000" dirty="0" smtClean="0"/>
              <a:t> y la frecuencia </a:t>
            </a:r>
            <a:r>
              <a:rPr lang="el-GR" sz="2000" dirty="0"/>
              <a:t>(ν</a:t>
            </a:r>
            <a:r>
              <a:rPr lang="el-GR" sz="2000" dirty="0" smtClean="0"/>
              <a:t>)</a:t>
            </a:r>
            <a:r>
              <a:rPr lang="es-ES" sz="2000" dirty="0" smtClean="0"/>
              <a:t>. De tal manera que mientras más larga sea </a:t>
            </a:r>
            <a:r>
              <a:rPr lang="el-GR" sz="2000" dirty="0" smtClean="0"/>
              <a:t>λ</a:t>
            </a:r>
            <a:r>
              <a:rPr lang="es-ES" sz="2000" dirty="0" smtClean="0"/>
              <a:t>, más pequeña es </a:t>
            </a:r>
            <a:r>
              <a:rPr lang="el-GR" sz="2000" dirty="0" smtClean="0"/>
              <a:t>ν</a:t>
            </a:r>
            <a:r>
              <a:rPr lang="es-ES" sz="2000" dirty="0" smtClean="0"/>
              <a:t>; mientras más pequeña </a:t>
            </a:r>
            <a:r>
              <a:rPr lang="el-GR" sz="2000" dirty="0" smtClean="0"/>
              <a:t>λ</a:t>
            </a:r>
            <a:r>
              <a:rPr lang="es-ES" sz="2000" dirty="0" smtClean="0"/>
              <a:t> mayor será </a:t>
            </a:r>
            <a:r>
              <a:rPr lang="el-GR" sz="2000" dirty="0" smtClean="0"/>
              <a:t>ν</a:t>
            </a:r>
            <a:r>
              <a:rPr lang="es-ES" sz="2000" dirty="0" smtClean="0"/>
              <a:t>.</a:t>
            </a:r>
          </a:p>
          <a:p>
            <a:endParaRPr lang="es-ES" sz="2000" dirty="0" smtClean="0"/>
          </a:p>
          <a:p>
            <a:r>
              <a:rPr lang="es-ES" sz="2000" dirty="0" smtClean="0"/>
              <a:t>Esta relación inversa está dada por la siguiente formula, donde c es la velocidad de la </a:t>
            </a:r>
            <a:r>
              <a:rPr lang="es-ES" sz="2000" dirty="0"/>
              <a:t>luz (3.0 x 108 ms-1</a:t>
            </a:r>
            <a:r>
              <a:rPr lang="es-ES" sz="2000" dirty="0" smtClean="0"/>
              <a:t>):</a:t>
            </a:r>
          </a:p>
          <a:p>
            <a:endParaRPr lang="es-ES" sz="2000" dirty="0"/>
          </a:p>
          <a:p>
            <a:pPr marL="0" indent="0">
              <a:buNone/>
            </a:pPr>
            <a:r>
              <a:rPr lang="es-ES" sz="2000" dirty="0" smtClean="0"/>
              <a:t>      </a:t>
            </a:r>
            <a:r>
              <a:rPr lang="el-GR" sz="2000" dirty="0" smtClean="0"/>
              <a:t>c </a:t>
            </a:r>
            <a:r>
              <a:rPr lang="el-GR" sz="2000" dirty="0"/>
              <a:t>= λ </a:t>
            </a:r>
            <a:r>
              <a:rPr lang="el-GR" sz="2000" dirty="0" smtClean="0"/>
              <a:t>ν</a:t>
            </a:r>
            <a:endParaRPr lang="es-ES" sz="2000" dirty="0" smtClean="0"/>
          </a:p>
          <a:p>
            <a:pPr marL="0" indent="0">
              <a:buNone/>
            </a:pPr>
            <a:endParaRPr lang="el-GR" sz="2000" dirty="0"/>
          </a:p>
          <a:p>
            <a:pPr marL="0" indent="0">
              <a:buNone/>
            </a:pPr>
            <a:r>
              <a:rPr lang="es-ES" sz="2000" dirty="0" smtClean="0"/>
              <a:t>      </a:t>
            </a:r>
            <a:r>
              <a:rPr lang="el-GR" sz="2000" dirty="0" smtClean="0"/>
              <a:t>ν </a:t>
            </a:r>
            <a:r>
              <a:rPr lang="el-GR" sz="2000" dirty="0"/>
              <a:t>= c / </a:t>
            </a:r>
            <a:r>
              <a:rPr lang="el-GR" sz="2000" dirty="0" smtClean="0"/>
              <a:t>λ</a:t>
            </a:r>
            <a:endParaRPr lang="es-ES" sz="2000" dirty="0" smtClean="0"/>
          </a:p>
          <a:p>
            <a:pPr marL="0" indent="0">
              <a:buNone/>
            </a:pPr>
            <a:endParaRPr lang="el-GR" sz="2000" dirty="0"/>
          </a:p>
          <a:p>
            <a:pPr marL="0" indent="0">
              <a:buNone/>
            </a:pPr>
            <a:r>
              <a:rPr lang="es-ES" sz="2000" dirty="0" smtClean="0"/>
              <a:t>      </a:t>
            </a:r>
            <a:r>
              <a:rPr lang="el-GR" sz="2000" dirty="0" smtClean="0"/>
              <a:t>λ </a:t>
            </a:r>
            <a:r>
              <a:rPr lang="el-GR" sz="2000" dirty="0"/>
              <a:t>= c / ν</a:t>
            </a:r>
            <a:endParaRPr lang="es-ES" sz="2000" dirty="0" smtClean="0"/>
          </a:p>
          <a:p>
            <a:pPr marL="0" indent="0">
              <a:buNone/>
            </a:pPr>
            <a:endParaRPr lang="es-ES" dirty="0"/>
          </a:p>
        </p:txBody>
      </p:sp>
    </p:spTree>
    <p:extLst>
      <p:ext uri="{BB962C8B-B14F-4D97-AF65-F5344CB8AC3E}">
        <p14:creationId xmlns:p14="http://schemas.microsoft.com/office/powerpoint/2010/main" val="633164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sz="3200" dirty="0" smtClean="0"/>
              <a:t>Ley de Stefan-</a:t>
            </a:r>
            <a:r>
              <a:rPr lang="es-ES" sz="3200" dirty="0" err="1" smtClean="0"/>
              <a:t>Boltzmann</a:t>
            </a:r>
            <a:endParaRPr lang="es-ES" sz="3200" dirty="0"/>
          </a:p>
        </p:txBody>
      </p:sp>
      <p:sp>
        <p:nvSpPr>
          <p:cNvPr id="3" name="2 Marcador de contenido"/>
          <p:cNvSpPr>
            <a:spLocks noGrp="1"/>
          </p:cNvSpPr>
          <p:nvPr>
            <p:ph idx="1"/>
          </p:nvPr>
        </p:nvSpPr>
        <p:spPr>
          <a:xfrm>
            <a:off x="457200" y="1646237"/>
            <a:ext cx="7931224" cy="4526280"/>
          </a:xfrm>
        </p:spPr>
        <p:txBody>
          <a:bodyPr>
            <a:normAutofit/>
          </a:bodyPr>
          <a:lstStyle/>
          <a:p>
            <a:endParaRPr lang="es-ES" sz="2000" dirty="0" smtClean="0"/>
          </a:p>
          <a:p>
            <a:r>
              <a:rPr lang="es-ES" sz="2000" dirty="0" smtClean="0"/>
              <a:t>Usando el modelo de ondas, es posible caracterizar la energía del sol como si fuera un cuerpo negro, esto representaría la fuente inicial de la mayoría de la energía electromagnética capturada por los sensores remotos.</a:t>
            </a:r>
          </a:p>
          <a:p>
            <a:endParaRPr lang="es-ES" sz="2000" dirty="0" smtClean="0"/>
          </a:p>
          <a:p>
            <a:endParaRPr lang="es-ES" sz="2000" dirty="0" smtClean="0"/>
          </a:p>
          <a:p>
            <a:endParaRPr lang="es-ES" sz="2000" dirty="0" smtClean="0"/>
          </a:p>
          <a:p>
            <a:r>
              <a:rPr lang="es-ES" sz="2000" dirty="0" smtClean="0"/>
              <a:t>Un cuerpo negro: es una construcción teórica que irradia energía a la máxima capacidad posible por unidad de área a cada longitud de onda a cualquier temperatura que registre el cuerpo.</a:t>
            </a:r>
          </a:p>
        </p:txBody>
      </p:sp>
    </p:spTree>
    <p:extLst>
      <p:ext uri="{BB962C8B-B14F-4D97-AF65-F5344CB8AC3E}">
        <p14:creationId xmlns:p14="http://schemas.microsoft.com/office/powerpoint/2010/main" val="272671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ES" sz="3200" dirty="0">
                <a:solidFill>
                  <a:srgbClr val="EAEBDE">
                    <a:tint val="100000"/>
                    <a:shade val="90000"/>
                    <a:satMod val="250000"/>
                    <a:alpha val="100000"/>
                  </a:srgbClr>
                </a:solidFill>
              </a:rPr>
              <a:t>Ley de Stefan-</a:t>
            </a:r>
            <a:r>
              <a:rPr lang="es-ES" sz="3200" dirty="0" err="1">
                <a:solidFill>
                  <a:srgbClr val="EAEBDE">
                    <a:tint val="100000"/>
                    <a:shade val="90000"/>
                    <a:satMod val="250000"/>
                    <a:alpha val="100000"/>
                  </a:srgbClr>
                </a:solidFill>
              </a:rPr>
              <a:t>Boltzmann</a:t>
            </a:r>
            <a:endParaRPr lang="es-ES" dirty="0"/>
          </a:p>
        </p:txBody>
      </p:sp>
      <p:sp>
        <p:nvSpPr>
          <p:cNvPr id="3" name="2 Marcador de contenido"/>
          <p:cNvSpPr>
            <a:spLocks noGrp="1"/>
          </p:cNvSpPr>
          <p:nvPr>
            <p:ph idx="1"/>
          </p:nvPr>
        </p:nvSpPr>
        <p:spPr/>
        <p:txBody>
          <a:bodyPr/>
          <a:lstStyle/>
          <a:p>
            <a:r>
              <a:rPr lang="es-ES" sz="2000" dirty="0"/>
              <a:t>La </a:t>
            </a:r>
            <a:r>
              <a:rPr lang="es-ES" sz="2000" dirty="0" smtClean="0"/>
              <a:t>radiación </a:t>
            </a:r>
            <a:r>
              <a:rPr lang="es-ES" sz="2000" dirty="0"/>
              <a:t>total emitida por parte </a:t>
            </a:r>
            <a:r>
              <a:rPr lang="es-ES" sz="2000" dirty="0" smtClean="0"/>
              <a:t>de un </a:t>
            </a:r>
            <a:r>
              <a:rPr lang="es-ES" sz="2000" dirty="0"/>
              <a:t>cuerpo </a:t>
            </a:r>
            <a:r>
              <a:rPr lang="es-ES" sz="2000" dirty="0" smtClean="0"/>
              <a:t>negro es proporcional a la cuarta potencia de su temperatura absoluta. Esta es la ley de Stefan-</a:t>
            </a:r>
            <a:r>
              <a:rPr lang="es-ES" sz="2000" dirty="0" err="1" smtClean="0"/>
              <a:t>Boltzmann</a:t>
            </a:r>
            <a:r>
              <a:rPr lang="es-ES" sz="2000" dirty="0" smtClean="0"/>
              <a:t> y se expresa de la siguiente manera:</a:t>
            </a:r>
          </a:p>
          <a:p>
            <a:endParaRPr lang="es-ES" sz="2000" dirty="0"/>
          </a:p>
          <a:p>
            <a:pPr marL="0" indent="0" algn="ctr">
              <a:buNone/>
            </a:pPr>
            <a:r>
              <a:rPr lang="es-ES" sz="2000" dirty="0"/>
              <a:t>M</a:t>
            </a:r>
            <a:r>
              <a:rPr lang="el-GR" sz="2000" dirty="0"/>
              <a:t>λ = σ</a:t>
            </a:r>
            <a:r>
              <a:rPr lang="es-ES" sz="2000" dirty="0" smtClean="0"/>
              <a:t>T</a:t>
            </a:r>
            <a:r>
              <a:rPr lang="es-ES" sz="2000" baseline="30000" dirty="0" smtClean="0"/>
              <a:t>4 </a:t>
            </a:r>
          </a:p>
          <a:p>
            <a:pPr marL="0" indent="0" algn="ctr">
              <a:buNone/>
            </a:pPr>
            <a:endParaRPr lang="es-ES" sz="2000" baseline="30000" dirty="0" smtClean="0"/>
          </a:p>
          <a:p>
            <a:r>
              <a:rPr lang="es-ES" sz="2000" dirty="0" smtClean="0"/>
              <a:t>Donde la constante </a:t>
            </a:r>
            <a:r>
              <a:rPr lang="es-ES" sz="2000" dirty="0"/>
              <a:t>de </a:t>
            </a:r>
            <a:r>
              <a:rPr lang="es-ES" sz="2000" dirty="0" smtClean="0"/>
              <a:t>Stefan-</a:t>
            </a:r>
            <a:r>
              <a:rPr lang="es-ES" sz="2000" dirty="0" err="1" smtClean="0"/>
              <a:t>Boltzmann</a:t>
            </a:r>
            <a:r>
              <a:rPr lang="es-ES" sz="2000" dirty="0" smtClean="0"/>
              <a:t> (</a:t>
            </a:r>
            <a:r>
              <a:rPr lang="el-GR" sz="2000" dirty="0" smtClean="0"/>
              <a:t>σ</a:t>
            </a:r>
            <a:r>
              <a:rPr lang="es-ES" sz="2000" dirty="0" smtClean="0"/>
              <a:t>) es </a:t>
            </a:r>
            <a:r>
              <a:rPr lang="pl-PL" sz="2000" dirty="0"/>
              <a:t>5.6697 x </a:t>
            </a:r>
            <a:r>
              <a:rPr lang="pl-PL" sz="2000" dirty="0" smtClean="0"/>
              <a:t>10</a:t>
            </a:r>
            <a:r>
              <a:rPr lang="pl-PL" sz="2000" baseline="30000" dirty="0" smtClean="0"/>
              <a:t>-8</a:t>
            </a:r>
            <a:r>
              <a:rPr lang="pl-PL" sz="2000" dirty="0" smtClean="0"/>
              <a:t> </a:t>
            </a:r>
            <a:r>
              <a:rPr lang="pl-PL" sz="2000" dirty="0"/>
              <a:t>W m</a:t>
            </a:r>
            <a:r>
              <a:rPr lang="pl-PL" sz="2000" baseline="30000" dirty="0"/>
              <a:t>-2</a:t>
            </a:r>
            <a:r>
              <a:rPr lang="pl-PL" sz="2000" dirty="0"/>
              <a:t> K</a:t>
            </a:r>
            <a:r>
              <a:rPr lang="pl-PL" sz="2000" baseline="30000" dirty="0"/>
              <a:t>-4</a:t>
            </a:r>
            <a:r>
              <a:rPr lang="pl-PL" sz="2000" dirty="0" smtClean="0"/>
              <a:t>.</a:t>
            </a:r>
            <a:endParaRPr lang="es-ES" sz="2000" dirty="0" smtClean="0"/>
          </a:p>
          <a:p>
            <a:endParaRPr lang="es-ES" sz="2000" dirty="0"/>
          </a:p>
          <a:p>
            <a:r>
              <a:rPr lang="es-ES" sz="2000" dirty="0" smtClean="0"/>
              <a:t>De tal manera que </a:t>
            </a:r>
            <a:r>
              <a:rPr lang="es-ES" sz="2000" b="1" u="sng" dirty="0" smtClean="0"/>
              <a:t>la cantidad de energía emitida por un objeto tal como el sol o la tierra está en función de su temperatura</a:t>
            </a:r>
            <a:r>
              <a:rPr lang="es-ES" sz="2000" dirty="0" smtClean="0"/>
              <a:t>. Mientras más alta la temperatura, mayor será la cantidad de energía radiante saliendo del objeto</a:t>
            </a:r>
            <a:endParaRPr lang="es-ES" sz="2000" dirty="0"/>
          </a:p>
          <a:p>
            <a:endParaRPr lang="es-ES" dirty="0"/>
          </a:p>
        </p:txBody>
      </p:sp>
    </p:spTree>
    <p:extLst>
      <p:ext uri="{BB962C8B-B14F-4D97-AF65-F5344CB8AC3E}">
        <p14:creationId xmlns:p14="http://schemas.microsoft.com/office/powerpoint/2010/main" val="408744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ES" sz="3200" dirty="0">
                <a:solidFill>
                  <a:srgbClr val="EAEBDE">
                    <a:tint val="100000"/>
                    <a:shade val="90000"/>
                    <a:satMod val="250000"/>
                    <a:alpha val="100000"/>
                  </a:srgbClr>
                </a:solidFill>
              </a:rPr>
              <a:t>Ley de Stefan-</a:t>
            </a:r>
            <a:r>
              <a:rPr lang="es-ES" sz="3200" dirty="0" err="1">
                <a:solidFill>
                  <a:srgbClr val="EAEBDE">
                    <a:tint val="100000"/>
                    <a:shade val="90000"/>
                    <a:satMod val="250000"/>
                    <a:alpha val="100000"/>
                  </a:srgbClr>
                </a:solidFill>
              </a:rPr>
              <a:t>Boltzmann</a:t>
            </a:r>
            <a:endParaRPr lang="es-ES" dirty="0"/>
          </a:p>
        </p:txBody>
      </p:sp>
      <p:sp>
        <p:nvSpPr>
          <p:cNvPr id="3" name="2 Marcador de contenido"/>
          <p:cNvSpPr>
            <a:spLocks noGrp="1"/>
          </p:cNvSpPr>
          <p:nvPr>
            <p:ph idx="1"/>
          </p:nvPr>
        </p:nvSpPr>
        <p:spPr/>
        <p:txBody>
          <a:bodyPr>
            <a:normAutofit/>
          </a:bodyPr>
          <a:lstStyle/>
          <a:p>
            <a:r>
              <a:rPr lang="es-ES" sz="2000" dirty="0" smtClean="0"/>
              <a:t>Consideramos que el sol está a unos 6000 K y la tierra a unos 300 K, si los consideramos como cuerpos negros entonces tenemos que la cantidad de radiación emitida por cada cuerpo es:</a:t>
            </a:r>
          </a:p>
          <a:p>
            <a:endParaRPr lang="es-ES" sz="2000" dirty="0" smtClean="0"/>
          </a:p>
          <a:p>
            <a:pPr marL="0" indent="0">
              <a:buNone/>
            </a:pPr>
            <a:endParaRPr lang="es-ES" sz="2000" dirty="0" smtClean="0"/>
          </a:p>
          <a:p>
            <a:pPr marL="0" indent="0">
              <a:buNone/>
            </a:pPr>
            <a:endParaRPr lang="es-ES" sz="2000" dirty="0"/>
          </a:p>
          <a:p>
            <a:pPr marL="0" indent="0">
              <a:buNone/>
            </a:pPr>
            <a:r>
              <a:rPr lang="es-ES" sz="2000" dirty="0" smtClean="0"/>
              <a:t>Sol </a:t>
            </a:r>
            <a:r>
              <a:rPr lang="es-ES" sz="2000" dirty="0"/>
              <a:t>M</a:t>
            </a:r>
            <a:r>
              <a:rPr lang="el-GR" sz="2000" dirty="0"/>
              <a:t>λ = σ</a:t>
            </a:r>
            <a:r>
              <a:rPr lang="es-ES" sz="2000" dirty="0"/>
              <a:t>T </a:t>
            </a:r>
            <a:r>
              <a:rPr lang="es-ES" sz="2000" baseline="30000" dirty="0"/>
              <a:t>4 </a:t>
            </a:r>
            <a:r>
              <a:rPr lang="es-ES" sz="2000" dirty="0"/>
              <a:t>= (5.6697x10</a:t>
            </a:r>
            <a:r>
              <a:rPr lang="es-ES" sz="2000" baseline="30000" dirty="0"/>
              <a:t>-8</a:t>
            </a:r>
            <a:r>
              <a:rPr lang="es-ES" sz="2000" dirty="0"/>
              <a:t> W m-2 K</a:t>
            </a:r>
            <a:r>
              <a:rPr lang="es-ES" sz="2000" baseline="30000" dirty="0"/>
              <a:t>-4</a:t>
            </a:r>
            <a:r>
              <a:rPr lang="es-ES" sz="2000" dirty="0"/>
              <a:t>) x (6000K)</a:t>
            </a:r>
            <a:r>
              <a:rPr lang="es-ES" sz="2000" baseline="30000" dirty="0"/>
              <a:t>4</a:t>
            </a:r>
            <a:r>
              <a:rPr lang="es-ES" sz="2000" dirty="0"/>
              <a:t> = 73,479,312 </a:t>
            </a:r>
            <a:r>
              <a:rPr lang="es-ES" sz="2000" dirty="0" smtClean="0"/>
              <a:t>Wm</a:t>
            </a:r>
            <a:r>
              <a:rPr lang="es-ES" sz="2000" baseline="30000" dirty="0" smtClean="0"/>
              <a:t>-2</a:t>
            </a:r>
          </a:p>
          <a:p>
            <a:pPr marL="0" indent="0">
              <a:buNone/>
            </a:pPr>
            <a:endParaRPr lang="es-ES" sz="2000" dirty="0"/>
          </a:p>
          <a:p>
            <a:pPr marL="0" indent="0">
              <a:buNone/>
            </a:pPr>
            <a:endParaRPr lang="es-ES" sz="2000" dirty="0" smtClean="0"/>
          </a:p>
          <a:p>
            <a:pPr marL="0" indent="0">
              <a:buNone/>
            </a:pPr>
            <a:endParaRPr lang="es-ES" sz="2000" dirty="0"/>
          </a:p>
          <a:p>
            <a:pPr marL="0" indent="0">
              <a:buNone/>
            </a:pPr>
            <a:r>
              <a:rPr lang="es-ES" sz="2000" dirty="0" smtClean="0"/>
              <a:t>Tierra </a:t>
            </a:r>
            <a:r>
              <a:rPr lang="es-ES" sz="2000" dirty="0"/>
              <a:t>M</a:t>
            </a:r>
            <a:r>
              <a:rPr lang="el-GR" sz="2000" dirty="0"/>
              <a:t>λ = σ</a:t>
            </a:r>
            <a:r>
              <a:rPr lang="es-ES" sz="2000" dirty="0"/>
              <a:t>T </a:t>
            </a:r>
            <a:r>
              <a:rPr lang="es-ES" sz="2000" baseline="30000" dirty="0"/>
              <a:t>4</a:t>
            </a:r>
            <a:r>
              <a:rPr lang="es-ES" sz="2000" dirty="0"/>
              <a:t> = (5.6697x10</a:t>
            </a:r>
            <a:r>
              <a:rPr lang="es-ES" sz="2000" baseline="30000" dirty="0"/>
              <a:t>-8</a:t>
            </a:r>
            <a:r>
              <a:rPr lang="es-ES" sz="2000" dirty="0"/>
              <a:t> W m-2 K</a:t>
            </a:r>
            <a:r>
              <a:rPr lang="es-ES" sz="2000" baseline="30000" dirty="0"/>
              <a:t>-4</a:t>
            </a:r>
            <a:r>
              <a:rPr lang="es-ES" sz="2000" dirty="0"/>
              <a:t>) x (300K)</a:t>
            </a:r>
            <a:r>
              <a:rPr lang="es-ES" sz="2000" baseline="30000" dirty="0"/>
              <a:t>4</a:t>
            </a:r>
            <a:r>
              <a:rPr lang="es-ES" sz="2000" dirty="0"/>
              <a:t> = 459.24 Wm</a:t>
            </a:r>
            <a:r>
              <a:rPr lang="es-ES" sz="2000" baseline="30000" dirty="0"/>
              <a:t>-2</a:t>
            </a:r>
          </a:p>
        </p:txBody>
      </p:sp>
    </p:spTree>
    <p:extLst>
      <p:ext uri="{BB962C8B-B14F-4D97-AF65-F5344CB8AC3E}">
        <p14:creationId xmlns:p14="http://schemas.microsoft.com/office/powerpoint/2010/main" val="257754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sz="3200" dirty="0" smtClean="0"/>
              <a:t>Ley del desplazamiento de </a:t>
            </a:r>
            <a:r>
              <a:rPr lang="es-ES" sz="3200" dirty="0" err="1" smtClean="0"/>
              <a:t>Wien</a:t>
            </a:r>
            <a:endParaRPr lang="es-ES" sz="3200" dirty="0"/>
          </a:p>
        </p:txBody>
      </p:sp>
      <p:sp>
        <p:nvSpPr>
          <p:cNvPr id="3" name="2 Marcador de contenido"/>
          <p:cNvSpPr>
            <a:spLocks noGrp="1"/>
          </p:cNvSpPr>
          <p:nvPr>
            <p:ph idx="1"/>
          </p:nvPr>
        </p:nvSpPr>
        <p:spPr/>
        <p:txBody>
          <a:bodyPr>
            <a:normAutofit/>
          </a:bodyPr>
          <a:lstStyle/>
          <a:p>
            <a:r>
              <a:rPr lang="es-ES" sz="2000" dirty="0" smtClean="0"/>
              <a:t>En adición al total de energía emitida por un cuerpo negro, también podemos calcular su longitud de onda dominante (</a:t>
            </a:r>
            <a:r>
              <a:rPr lang="es-ES" sz="2000" dirty="0" err="1" smtClean="0"/>
              <a:t>λmax</a:t>
            </a:r>
            <a:r>
              <a:rPr lang="es-ES" sz="2000" dirty="0" smtClean="0"/>
              <a:t>) usando:</a:t>
            </a:r>
          </a:p>
          <a:p>
            <a:endParaRPr lang="es-ES" sz="2000" dirty="0" smtClean="0"/>
          </a:p>
          <a:p>
            <a:pPr marL="0" indent="0" algn="ctr">
              <a:buNone/>
            </a:pPr>
            <a:endParaRPr lang="es-ES" sz="2000" dirty="0" smtClean="0"/>
          </a:p>
          <a:p>
            <a:pPr marL="0" indent="0" algn="ctr">
              <a:buNone/>
            </a:pPr>
            <a:endParaRPr lang="es-ES" sz="2000" dirty="0"/>
          </a:p>
          <a:p>
            <a:pPr marL="0" indent="0" algn="ctr">
              <a:buNone/>
            </a:pPr>
            <a:r>
              <a:rPr lang="es-ES" sz="2000" dirty="0" err="1" smtClean="0"/>
              <a:t>λmax</a:t>
            </a:r>
            <a:r>
              <a:rPr lang="es-ES" sz="2000" dirty="0" smtClean="0"/>
              <a:t>= k / T</a:t>
            </a:r>
          </a:p>
          <a:p>
            <a:pPr marL="0" indent="0" algn="ctr">
              <a:buNone/>
            </a:pPr>
            <a:endParaRPr lang="es-ES" sz="2000" dirty="0"/>
          </a:p>
          <a:p>
            <a:pPr marL="0" indent="0" algn="ctr">
              <a:buNone/>
            </a:pPr>
            <a:endParaRPr lang="es-ES" sz="2000" dirty="0" smtClean="0"/>
          </a:p>
          <a:p>
            <a:pPr marL="0" indent="0" algn="ctr">
              <a:buNone/>
            </a:pPr>
            <a:endParaRPr lang="es-ES" sz="2000" dirty="0" smtClean="0"/>
          </a:p>
          <a:p>
            <a:r>
              <a:rPr lang="es-ES" sz="2000" dirty="0" smtClean="0"/>
              <a:t>Donde k es una constante con valor de 2898 </a:t>
            </a:r>
            <a:r>
              <a:rPr lang="es-ES" sz="2000" dirty="0" err="1" smtClean="0"/>
              <a:t>μm</a:t>
            </a:r>
            <a:r>
              <a:rPr lang="es-ES" sz="2000" dirty="0" smtClean="0"/>
              <a:t> K, y T es la temperatura en grados Kelvin. A esto se le conoce como la ley de desplazamiento de </a:t>
            </a:r>
            <a:r>
              <a:rPr lang="es-ES" sz="2000" dirty="0" err="1" smtClean="0"/>
              <a:t>Wien</a:t>
            </a:r>
            <a:r>
              <a:rPr lang="es-ES" sz="2000" dirty="0" smtClean="0"/>
              <a:t>.</a:t>
            </a:r>
            <a:endParaRPr lang="es-ES" sz="2000" dirty="0"/>
          </a:p>
        </p:txBody>
      </p:sp>
    </p:spTree>
    <p:extLst>
      <p:ext uri="{BB962C8B-B14F-4D97-AF65-F5344CB8AC3E}">
        <p14:creationId xmlns:p14="http://schemas.microsoft.com/office/powerpoint/2010/main" val="376948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ES" sz="3200" dirty="0">
                <a:solidFill>
                  <a:srgbClr val="EAEBDE">
                    <a:tint val="100000"/>
                    <a:shade val="90000"/>
                    <a:satMod val="250000"/>
                    <a:alpha val="100000"/>
                  </a:srgbClr>
                </a:solidFill>
              </a:rPr>
              <a:t>Ley del desplazamiento de </a:t>
            </a:r>
            <a:r>
              <a:rPr lang="es-ES" sz="3200" dirty="0" err="1">
                <a:solidFill>
                  <a:srgbClr val="EAEBDE">
                    <a:tint val="100000"/>
                    <a:shade val="90000"/>
                    <a:satMod val="250000"/>
                    <a:alpha val="100000"/>
                  </a:srgbClr>
                </a:solidFill>
              </a:rPr>
              <a:t>Wien</a:t>
            </a:r>
            <a:endParaRPr lang="es-ES" dirty="0"/>
          </a:p>
        </p:txBody>
      </p:sp>
      <p:sp>
        <p:nvSpPr>
          <p:cNvPr id="3" name="2 Marcador de contenido"/>
          <p:cNvSpPr>
            <a:spLocks noGrp="1"/>
          </p:cNvSpPr>
          <p:nvPr>
            <p:ph idx="1"/>
          </p:nvPr>
        </p:nvSpPr>
        <p:spPr/>
        <p:txBody>
          <a:bodyPr/>
          <a:lstStyle/>
          <a:p>
            <a:r>
              <a:rPr lang="es-ES" sz="2000" dirty="0"/>
              <a:t>Consideramos que el sol </a:t>
            </a:r>
            <a:r>
              <a:rPr lang="es-ES" sz="2000" dirty="0" smtClean="0"/>
              <a:t>está </a:t>
            </a:r>
            <a:r>
              <a:rPr lang="es-ES" sz="2000" dirty="0"/>
              <a:t>a unos 6000 K y la tierra a unos 300 K, si los consideramos como cuerpos </a:t>
            </a:r>
            <a:r>
              <a:rPr lang="es-ES" sz="2000" dirty="0" smtClean="0"/>
              <a:t>negros </a:t>
            </a:r>
            <a:r>
              <a:rPr lang="es-ES" sz="2000" dirty="0"/>
              <a:t>entonces tenemos que </a:t>
            </a:r>
            <a:r>
              <a:rPr lang="es-ES" sz="2000" dirty="0" smtClean="0"/>
              <a:t>la longitud de onda dominante </a:t>
            </a:r>
            <a:r>
              <a:rPr lang="es-ES" sz="2000" dirty="0"/>
              <a:t>por cada cuerpo es:</a:t>
            </a:r>
          </a:p>
          <a:p>
            <a:endParaRPr lang="es-ES" dirty="0" smtClean="0"/>
          </a:p>
          <a:p>
            <a:endParaRPr lang="es-ES" dirty="0" smtClean="0"/>
          </a:p>
          <a:p>
            <a:pPr marL="0" indent="0" algn="ctr">
              <a:buNone/>
            </a:pPr>
            <a:r>
              <a:rPr lang="es-ES" sz="2000" dirty="0" err="1" smtClean="0"/>
              <a:t>Sun</a:t>
            </a:r>
            <a:r>
              <a:rPr lang="es-ES" sz="2000" dirty="0" smtClean="0"/>
              <a:t> </a:t>
            </a:r>
            <a:r>
              <a:rPr lang="el-GR" sz="2000" dirty="0"/>
              <a:t>λ</a:t>
            </a:r>
            <a:r>
              <a:rPr lang="es-ES" sz="2000" dirty="0" err="1"/>
              <a:t>max</a:t>
            </a:r>
            <a:r>
              <a:rPr lang="es-ES" sz="2000" dirty="0"/>
              <a:t> = k / T = 2898 </a:t>
            </a:r>
            <a:r>
              <a:rPr lang="el-GR" sz="2000" dirty="0"/>
              <a:t>μ</a:t>
            </a:r>
            <a:r>
              <a:rPr lang="es-ES" sz="2000" dirty="0"/>
              <a:t>m K / 6000 K = 0.48 </a:t>
            </a:r>
            <a:r>
              <a:rPr lang="el-GR" sz="2000" dirty="0"/>
              <a:t>μ</a:t>
            </a:r>
            <a:r>
              <a:rPr lang="es-ES" sz="2000" dirty="0"/>
              <a:t>m</a:t>
            </a:r>
          </a:p>
          <a:p>
            <a:pPr marL="0" indent="0" algn="ctr">
              <a:buNone/>
            </a:pPr>
            <a:endParaRPr lang="es-ES" sz="2000" dirty="0" smtClean="0"/>
          </a:p>
          <a:p>
            <a:pPr marL="0" indent="0" algn="ctr">
              <a:buNone/>
            </a:pPr>
            <a:endParaRPr lang="es-ES" sz="2000" dirty="0" smtClean="0"/>
          </a:p>
          <a:p>
            <a:pPr marL="0" indent="0" algn="ctr">
              <a:buNone/>
            </a:pPr>
            <a:endParaRPr lang="es-ES" sz="2000" dirty="0"/>
          </a:p>
          <a:p>
            <a:pPr marL="0" indent="0" algn="ctr">
              <a:buNone/>
            </a:pPr>
            <a:r>
              <a:rPr lang="es-ES" sz="2000" dirty="0" err="1" smtClean="0"/>
              <a:t>Earth</a:t>
            </a:r>
            <a:r>
              <a:rPr lang="es-ES" sz="2000" dirty="0" smtClean="0"/>
              <a:t> </a:t>
            </a:r>
            <a:r>
              <a:rPr lang="el-GR" sz="2000" dirty="0"/>
              <a:t>λ</a:t>
            </a:r>
            <a:r>
              <a:rPr lang="es-ES" sz="2000" dirty="0" err="1"/>
              <a:t>max</a:t>
            </a:r>
            <a:r>
              <a:rPr lang="es-ES" sz="2000" dirty="0"/>
              <a:t> = k / T = 2898 </a:t>
            </a:r>
            <a:r>
              <a:rPr lang="el-GR" sz="2000" dirty="0"/>
              <a:t>μ</a:t>
            </a:r>
            <a:r>
              <a:rPr lang="es-ES" sz="2000" dirty="0"/>
              <a:t>m K / 300 K = 9.7 </a:t>
            </a:r>
            <a:r>
              <a:rPr lang="el-GR" sz="2000" dirty="0"/>
              <a:t>μ</a:t>
            </a:r>
            <a:r>
              <a:rPr lang="es-ES" sz="2000" dirty="0"/>
              <a:t>m</a:t>
            </a:r>
          </a:p>
          <a:p>
            <a:pPr algn="ctr"/>
            <a:endParaRPr lang="es-ES" dirty="0"/>
          </a:p>
        </p:txBody>
      </p:sp>
    </p:spTree>
    <p:extLst>
      <p:ext uri="{BB962C8B-B14F-4D97-AF65-F5344CB8AC3E}">
        <p14:creationId xmlns:p14="http://schemas.microsoft.com/office/powerpoint/2010/main" val="34779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sz="3200" dirty="0" smtClean="0"/>
              <a:t>Intensidad de radiación en cuerpos negros:</a:t>
            </a:r>
            <a:endParaRPr lang="es-ES" sz="3200" dirty="0"/>
          </a:p>
        </p:txBody>
      </p:sp>
      <p:sp>
        <p:nvSpPr>
          <p:cNvPr id="3" name="2 Marcador de contenido"/>
          <p:cNvSpPr>
            <a:spLocks noGrp="1"/>
          </p:cNvSpPr>
          <p:nvPr>
            <p:ph idx="1"/>
          </p:nvPr>
        </p:nvSpPr>
        <p:spPr>
          <a:xfrm>
            <a:off x="457200" y="1646237"/>
            <a:ext cx="7787208" cy="4526280"/>
          </a:xfrm>
        </p:spPr>
        <p:txBody>
          <a:bodyPr>
            <a:normAutofit/>
          </a:bodyPr>
          <a:lstStyle/>
          <a:p>
            <a:r>
              <a:rPr lang="es-ES" sz="2400" dirty="0" smtClean="0"/>
              <a:t>A continuación algunas de las curvas de radiación para algunos cuerpos negros (tierra y sol incluidos).</a:t>
            </a:r>
          </a:p>
          <a:p>
            <a:endParaRPr lang="es-ES" sz="2400" dirty="0"/>
          </a:p>
          <a:p>
            <a:endParaRPr lang="es-ES" sz="2400" dirty="0" smtClean="0"/>
          </a:p>
          <a:p>
            <a:endParaRPr lang="es-ES" sz="2400" dirty="0" smtClean="0"/>
          </a:p>
          <a:p>
            <a:r>
              <a:rPr lang="es-ES" sz="2400" dirty="0" smtClean="0"/>
              <a:t>Mientras la temperatura del objeto incrementa, las longitudes de onda dominantes cambian hacia las </a:t>
            </a:r>
            <a:r>
              <a:rPr lang="es-ES" sz="2400" dirty="0" err="1" smtClean="0"/>
              <a:t>porciónes</a:t>
            </a:r>
            <a:r>
              <a:rPr lang="es-ES" sz="2400" dirty="0" smtClean="0"/>
              <a:t> de longitud de onda corta del espectro electromagnético.</a:t>
            </a:r>
            <a:endParaRPr lang="es-ES" sz="2400" dirty="0"/>
          </a:p>
        </p:txBody>
      </p:sp>
    </p:spTree>
    <p:extLst>
      <p:ext uri="{BB962C8B-B14F-4D97-AF65-F5344CB8AC3E}">
        <p14:creationId xmlns:p14="http://schemas.microsoft.com/office/powerpoint/2010/main" val="3141875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sz="3200" dirty="0" smtClean="0"/>
              <a:t>Intensidad </a:t>
            </a:r>
            <a:r>
              <a:rPr lang="es-ES" sz="3200" dirty="0" err="1" smtClean="0"/>
              <a:t>radiativa</a:t>
            </a:r>
            <a:r>
              <a:rPr lang="es-ES" sz="3200" dirty="0" smtClean="0"/>
              <a:t> del sol</a:t>
            </a:r>
            <a:endParaRPr lang="es-ES" sz="3200" dirty="0"/>
          </a:p>
        </p:txBody>
      </p:sp>
      <p:sp>
        <p:nvSpPr>
          <p:cNvPr id="3" name="2 Marcador de contenido"/>
          <p:cNvSpPr>
            <a:spLocks noGrp="1"/>
          </p:cNvSpPr>
          <p:nvPr>
            <p:ph idx="1"/>
          </p:nvPr>
        </p:nvSpPr>
        <p:spPr>
          <a:xfrm>
            <a:off x="457200" y="1646237"/>
            <a:ext cx="8075240" cy="4526280"/>
          </a:xfrm>
        </p:spPr>
        <p:txBody>
          <a:bodyPr>
            <a:normAutofit/>
          </a:bodyPr>
          <a:lstStyle/>
          <a:p>
            <a:r>
              <a:rPr lang="es-ES" sz="2400" dirty="0" smtClean="0"/>
              <a:t>41% de la energía está en el espectro visible de 0.4 – 0.7 </a:t>
            </a:r>
            <a:r>
              <a:rPr lang="el-GR" sz="2400" dirty="0"/>
              <a:t>μ</a:t>
            </a:r>
            <a:r>
              <a:rPr lang="es-ES" sz="2400" dirty="0" smtClean="0"/>
              <a:t>m (luz azul, verde y roja).</a:t>
            </a:r>
          </a:p>
          <a:p>
            <a:endParaRPr lang="es-ES" sz="2400" dirty="0" smtClean="0"/>
          </a:p>
          <a:p>
            <a:endParaRPr lang="es-ES" sz="2400" dirty="0" smtClean="0"/>
          </a:p>
          <a:p>
            <a:r>
              <a:rPr lang="es-ES" sz="2400" dirty="0" smtClean="0"/>
              <a:t>El otro 59% de la energía está en longitudes de onda más cortas que la luz azul o mas largas que la luz roja.</a:t>
            </a:r>
          </a:p>
          <a:p>
            <a:endParaRPr lang="es-ES" sz="2400" dirty="0" smtClean="0"/>
          </a:p>
          <a:p>
            <a:endParaRPr lang="es-ES" sz="2400" dirty="0" smtClean="0"/>
          </a:p>
          <a:p>
            <a:r>
              <a:rPr lang="es-ES" sz="2400" dirty="0" smtClean="0"/>
              <a:t>Sensores de PR pueden detectar luz en el espectro no visible.</a:t>
            </a:r>
            <a:endParaRPr lang="es-ES" sz="2400" dirty="0"/>
          </a:p>
        </p:txBody>
      </p:sp>
    </p:spTree>
    <p:extLst>
      <p:ext uri="{BB962C8B-B14F-4D97-AF65-F5344CB8AC3E}">
        <p14:creationId xmlns:p14="http://schemas.microsoft.com/office/powerpoint/2010/main" val="248550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ES" dirty="0" smtClean="0"/>
              <a:t>Conclusiones</a:t>
            </a:r>
            <a:endParaRPr lang="es-ES" dirty="0"/>
          </a:p>
        </p:txBody>
      </p:sp>
      <p:sp>
        <p:nvSpPr>
          <p:cNvPr id="3" name="2 Marcador de contenido"/>
          <p:cNvSpPr>
            <a:spLocks noGrp="1"/>
          </p:cNvSpPr>
          <p:nvPr>
            <p:ph idx="1"/>
          </p:nvPr>
        </p:nvSpPr>
        <p:spPr/>
        <p:txBody>
          <a:bodyPr/>
          <a:lstStyle/>
          <a:p>
            <a:r>
              <a:rPr lang="es-ES" sz="2000" dirty="0" smtClean="0"/>
              <a:t>La física de la PR está a todo dar y hay que saber de qué hablamos para saber qué pasa con los sensores y su funcionamiento</a:t>
            </a:r>
          </a:p>
          <a:p>
            <a:endParaRPr lang="es-ES" sz="2000" dirty="0" smtClean="0"/>
          </a:p>
          <a:p>
            <a:r>
              <a:rPr lang="es-ES" sz="2000" dirty="0" smtClean="0"/>
              <a:t>Dos modelos de EEM (ondas y partículas)</a:t>
            </a:r>
          </a:p>
          <a:p>
            <a:endParaRPr lang="es-ES" sz="2000" dirty="0" smtClean="0"/>
          </a:p>
          <a:p>
            <a:r>
              <a:rPr lang="es-ES" sz="2000" dirty="0" smtClean="0"/>
              <a:t>Cuerpo negro—&gt; emisor perfecto</a:t>
            </a:r>
          </a:p>
          <a:p>
            <a:endParaRPr lang="es-ES" sz="2000" dirty="0" smtClean="0"/>
          </a:p>
          <a:p>
            <a:r>
              <a:rPr lang="es-ES" sz="2000" dirty="0" smtClean="0"/>
              <a:t>Es necesario comprender las leyes de SB y la de </a:t>
            </a:r>
            <a:r>
              <a:rPr lang="es-ES" sz="2000" dirty="0" err="1" smtClean="0"/>
              <a:t>Wien</a:t>
            </a:r>
            <a:r>
              <a:rPr lang="es-ES" sz="2000" dirty="0" smtClean="0"/>
              <a:t> para saber cómo se comporta la energía en diferentes longitudes de onda.</a:t>
            </a:r>
          </a:p>
          <a:p>
            <a:endParaRPr lang="es-ES" sz="2000" dirty="0" smtClean="0"/>
          </a:p>
          <a:p>
            <a:pPr marL="0" indent="0">
              <a:buNone/>
            </a:pPr>
            <a:endParaRPr lang="es-ES" sz="2000" dirty="0" smtClean="0"/>
          </a:p>
          <a:p>
            <a:endParaRPr lang="es-ES" dirty="0"/>
          </a:p>
        </p:txBody>
      </p:sp>
    </p:spTree>
    <p:extLst>
      <p:ext uri="{BB962C8B-B14F-4D97-AF65-F5344CB8AC3E}">
        <p14:creationId xmlns:p14="http://schemas.microsoft.com/office/powerpoint/2010/main" val="2080215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undición">
  <a:themeElements>
    <a:clrScheme name="Fundición">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undición">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undición">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226</TotalTime>
  <Words>1407</Words>
  <Application>Microsoft Office PowerPoint</Application>
  <PresentationFormat>Presentación en pantalla (4:3)</PresentationFormat>
  <Paragraphs>188</Paragraphs>
  <Slides>21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21</vt:i4>
      </vt:variant>
    </vt:vector>
  </HeadingPairs>
  <TitlesOfParts>
    <vt:vector size="26" baseType="lpstr">
      <vt:lpstr>Cambria</vt:lpstr>
      <vt:lpstr>Rockwell</vt:lpstr>
      <vt:lpstr>Wingdings</vt:lpstr>
      <vt:lpstr>Wingdings 2</vt:lpstr>
      <vt:lpstr>Fundición</vt:lpstr>
      <vt:lpstr>Introducción a la Percepción Remota…3</vt:lpstr>
      <vt:lpstr>En la clase pasada definimos:</vt:lpstr>
      <vt:lpstr>En esta clase hablaremos sobre…</vt:lpstr>
      <vt:lpstr>Interacciones de la energía electromagnética en PR</vt:lpstr>
      <vt:lpstr>Interacciones de la energía electromagnética en PR</vt:lpstr>
      <vt:lpstr>Propiedades fundamentales de la energía</vt:lpstr>
      <vt:lpstr>Propiedades fundamentales de la energía</vt:lpstr>
      <vt:lpstr>Propiedades fundamentales de la energía</vt:lpstr>
      <vt:lpstr>Propiedades fundamentales de la energía</vt:lpstr>
      <vt:lpstr>Modelos de radiación electromagnética:</vt:lpstr>
      <vt:lpstr>El modelo de ondas para la EEM</vt:lpstr>
      <vt:lpstr>El modelo de ondas para la EEM</vt:lpstr>
      <vt:lpstr>El modelo de ondas para la EEM</vt:lpstr>
      <vt:lpstr>Ley de Stefan-Boltzmann</vt:lpstr>
      <vt:lpstr>Ley de Stefan-Boltzmann</vt:lpstr>
      <vt:lpstr>Ley de Stefan-Boltzmann</vt:lpstr>
      <vt:lpstr>Ley del desplazamiento de Wien</vt:lpstr>
      <vt:lpstr>Ley del desplazamiento de Wien</vt:lpstr>
      <vt:lpstr>Intensidad de radiación en cuerpos negros:</vt:lpstr>
      <vt:lpstr>Intensidad radiativa del sol</vt:lpstr>
      <vt:lpstr>Conclusiones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Raul</dc:creator>
  <cp:lastModifiedBy>Revisor</cp:lastModifiedBy>
  <cp:revision>33</cp:revision>
  <dcterms:created xsi:type="dcterms:W3CDTF">2013-03-13T18:22:46Z</dcterms:created>
  <dcterms:modified xsi:type="dcterms:W3CDTF">2017-10-25T16:43:33Z</dcterms:modified>
</cp:coreProperties>
</file>