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78" r:id="rId4"/>
    <p:sldId id="258" r:id="rId5"/>
    <p:sldId id="259" r:id="rId6"/>
    <p:sldId id="263" r:id="rId7"/>
    <p:sldId id="265" r:id="rId8"/>
    <p:sldId id="264" r:id="rId9"/>
    <p:sldId id="267" r:id="rId10"/>
    <p:sldId id="266" r:id="rId11"/>
    <p:sldId id="268" r:id="rId12"/>
    <p:sldId id="269" r:id="rId13"/>
    <p:sldId id="270" r:id="rId14"/>
    <p:sldId id="271" r:id="rId15"/>
    <p:sldId id="279" r:id="rId16"/>
    <p:sldId id="272" r:id="rId17"/>
    <p:sldId id="273" r:id="rId18"/>
    <p:sldId id="274" r:id="rId19"/>
    <p:sldId id="275" r:id="rId20"/>
    <p:sldId id="277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Introducción a la Percepción </a:t>
            </a:r>
            <a:r>
              <a:rPr lang="es-ES" sz="3600" dirty="0" smtClean="0"/>
              <a:t>Remota…4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08688" y="6167930"/>
            <a:ext cx="6876256" cy="764704"/>
          </a:xfrm>
        </p:spPr>
        <p:txBody>
          <a:bodyPr>
            <a:normAutofit fontScale="92500" lnSpcReduction="10000"/>
          </a:bodyPr>
          <a:lstStyle/>
          <a:p>
            <a:r>
              <a:rPr lang="es-ES" sz="2300" dirty="0"/>
              <a:t>6.- Fundamentos de percepción remota</a:t>
            </a:r>
          </a:p>
          <a:p>
            <a:r>
              <a:rPr lang="es-ES" sz="2300" dirty="0"/>
              <a:t>Clase: </a:t>
            </a:r>
            <a:r>
              <a:rPr lang="es-ES" sz="2300" smtClean="0"/>
              <a:t>Sensoría</a:t>
            </a:r>
            <a:r>
              <a:rPr lang="es-ES" sz="2300" dirty="0" smtClean="0"/>
              <a:t> </a:t>
            </a:r>
            <a:r>
              <a:rPr lang="es-ES" sz="23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987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 la clase pasada…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063808" cy="5257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Hablamos de las interacciones de la EEM con la tierra.</a:t>
            </a:r>
          </a:p>
          <a:p>
            <a:endParaRPr lang="es-ES" sz="2000" dirty="0" smtClean="0"/>
          </a:p>
          <a:p>
            <a:r>
              <a:rPr lang="es-ES" sz="2000" dirty="0" smtClean="0"/>
              <a:t>Vimos que la energía es la capacidad de realizar la chamba…</a:t>
            </a:r>
          </a:p>
          <a:p>
            <a:endParaRPr lang="es-ES" sz="2000" dirty="0" smtClean="0"/>
          </a:p>
          <a:p>
            <a:r>
              <a:rPr lang="es-ES" sz="2000" dirty="0" smtClean="0"/>
              <a:t>La energía se transfiere por: </a:t>
            </a:r>
          </a:p>
          <a:p>
            <a:pPr marL="0" indent="0">
              <a:buNone/>
            </a:pPr>
            <a:r>
              <a:rPr lang="es-ES" sz="2000" dirty="0"/>
              <a:t>C</a:t>
            </a:r>
            <a:r>
              <a:rPr lang="es-ES" sz="2000" dirty="0" smtClean="0"/>
              <a:t>onducción</a:t>
            </a:r>
            <a:endParaRPr lang="es-ES" sz="2000" dirty="0"/>
          </a:p>
          <a:p>
            <a:pPr marL="0" indent="0">
              <a:buNone/>
            </a:pPr>
            <a:r>
              <a:rPr lang="es-ES" sz="2000" dirty="0"/>
              <a:t>C</a:t>
            </a:r>
            <a:r>
              <a:rPr lang="es-ES" sz="2000" dirty="0" smtClean="0"/>
              <a:t>onvección </a:t>
            </a:r>
          </a:p>
          <a:p>
            <a:pPr marL="0" indent="0">
              <a:buNone/>
            </a:pPr>
            <a:r>
              <a:rPr lang="es-ES" sz="2000" dirty="0"/>
              <a:t>R</a:t>
            </a:r>
            <a:r>
              <a:rPr lang="es-ES" sz="2000" dirty="0" smtClean="0"/>
              <a:t>adiación</a:t>
            </a:r>
          </a:p>
          <a:p>
            <a:endParaRPr lang="es-ES" sz="2000" dirty="0" smtClean="0"/>
          </a:p>
          <a:p>
            <a:r>
              <a:rPr lang="es-ES" sz="2000" dirty="0" smtClean="0"/>
              <a:t>Nos enfocamos en la radiación y discutimos los modelos de ondas de Maxwell.</a:t>
            </a:r>
          </a:p>
          <a:p>
            <a:endParaRPr lang="es-ES" sz="2000" dirty="0" smtClean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133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 la clase pasada…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775776" cy="5257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La luz va en ch…. Bien </a:t>
            </a:r>
            <a:r>
              <a:rPr lang="es-ES" sz="2000" dirty="0"/>
              <a:t>rápido (c = 3 x 108 m s-1</a:t>
            </a:r>
            <a:r>
              <a:rPr lang="es-ES" sz="2000" dirty="0" smtClean="0"/>
              <a:t>).</a:t>
            </a:r>
          </a:p>
          <a:p>
            <a:endParaRPr lang="es-ES" sz="2000" dirty="0" smtClean="0"/>
          </a:p>
          <a:p>
            <a:r>
              <a:rPr lang="es-ES" sz="2000" dirty="0" smtClean="0"/>
              <a:t>Analizamos el modelo de ondas (relación frecuencia, </a:t>
            </a:r>
            <a:r>
              <a:rPr lang="es-ES" sz="2000" dirty="0" err="1" smtClean="0"/>
              <a:t>long</a:t>
            </a:r>
            <a:r>
              <a:rPr lang="es-ES" sz="2000" dirty="0" smtClean="0"/>
              <a:t>. Onda y </a:t>
            </a:r>
            <a:r>
              <a:rPr lang="es-ES" sz="2000" dirty="0" err="1" smtClean="0"/>
              <a:t>vel</a:t>
            </a:r>
            <a:r>
              <a:rPr lang="es-ES" sz="2000" dirty="0" smtClean="0"/>
              <a:t>. Luz).</a:t>
            </a:r>
          </a:p>
          <a:p>
            <a:endParaRPr lang="es-ES" sz="2000" dirty="0" smtClean="0"/>
          </a:p>
          <a:p>
            <a:r>
              <a:rPr lang="es-ES" sz="2000" dirty="0" smtClean="0"/>
              <a:t>Analizamos </a:t>
            </a:r>
            <a:r>
              <a:rPr lang="es-ES" sz="2000" dirty="0"/>
              <a:t>la Ley de </a:t>
            </a:r>
            <a:r>
              <a:rPr lang="es-ES" sz="2000" dirty="0" smtClean="0"/>
              <a:t>Stefan-</a:t>
            </a:r>
            <a:r>
              <a:rPr lang="es-ES" sz="2000" dirty="0" err="1" smtClean="0"/>
              <a:t>Boltzmann</a:t>
            </a:r>
            <a:r>
              <a:rPr lang="es-ES" sz="2000" dirty="0" smtClean="0"/>
              <a:t> (temperatura proporcional a radiación)</a:t>
            </a:r>
          </a:p>
          <a:p>
            <a:endParaRPr lang="es-ES" sz="2000" dirty="0" smtClean="0"/>
          </a:p>
          <a:p>
            <a:r>
              <a:rPr lang="es-ES" sz="2000" dirty="0"/>
              <a:t>Analizamos Ley del desplazamiento de </a:t>
            </a:r>
            <a:r>
              <a:rPr lang="es-ES" sz="2000" dirty="0" err="1" smtClean="0"/>
              <a:t>Wien</a:t>
            </a:r>
            <a:r>
              <a:rPr lang="es-ES" sz="2000" dirty="0" smtClean="0"/>
              <a:t> (</a:t>
            </a:r>
            <a:r>
              <a:rPr lang="es-ES" sz="2000" dirty="0" err="1" smtClean="0"/>
              <a:t>long</a:t>
            </a:r>
            <a:r>
              <a:rPr lang="es-ES" sz="2000" dirty="0" smtClean="0"/>
              <a:t>. De onda máxima)</a:t>
            </a:r>
          </a:p>
          <a:p>
            <a:endParaRPr lang="es-ES" sz="2000" dirty="0" smtClean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1583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Que vamos a ver hoy…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1556792"/>
            <a:ext cx="6984776" cy="4495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espectro electromagnético.</a:t>
            </a:r>
          </a:p>
          <a:p>
            <a:endParaRPr lang="es-ES" sz="2000" dirty="0" smtClean="0"/>
          </a:p>
          <a:p>
            <a:r>
              <a:rPr lang="es-ES" sz="2000" dirty="0" smtClean="0"/>
              <a:t>El modelo de luz de partículas.</a:t>
            </a:r>
          </a:p>
          <a:p>
            <a:endParaRPr lang="es-ES" sz="2000" dirty="0" smtClean="0"/>
          </a:p>
          <a:p>
            <a:r>
              <a:rPr lang="es-ES" sz="2000" dirty="0" smtClean="0"/>
              <a:t>Relacionando el modelo de partícula y de onda.</a:t>
            </a:r>
          </a:p>
          <a:p>
            <a:endParaRPr lang="es-ES" sz="2000" dirty="0" smtClean="0"/>
          </a:p>
          <a:p>
            <a:r>
              <a:rPr lang="es-ES" sz="2000" dirty="0" smtClean="0"/>
              <a:t>Como se genera la luz.</a:t>
            </a:r>
          </a:p>
          <a:p>
            <a:endParaRPr lang="es-ES" sz="2000" dirty="0" smtClean="0"/>
          </a:p>
          <a:p>
            <a:r>
              <a:rPr lang="es-ES" sz="2000" dirty="0" smtClean="0"/>
              <a:t>Interacciones de la energía con la atmosfera.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3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El Espectro Electromagnético: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9196"/>
            <a:ext cx="7991800" cy="4916147"/>
          </a:xfrm>
        </p:spPr>
        <p:txBody>
          <a:bodyPr>
            <a:normAutofit/>
          </a:bodyPr>
          <a:lstStyle/>
          <a:p>
            <a:r>
              <a:rPr lang="es-ES" sz="2000" dirty="0" smtClean="0"/>
              <a:t>Para fines de percepción remota el EEM, es el continuo de radiación electromagnética emitida desde la longitud de los rayos gamma, hasta las ondas de radio producidas por el sol.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Los intervalos de longitud de onda en el EEM son a menudo definidos y referidos como bandas, canales o regiones.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La porción visible y de onda corta del espectro se puede medir </a:t>
            </a:r>
            <a:r>
              <a:rPr lang="es-ES" sz="2000" dirty="0"/>
              <a:t>en </a:t>
            </a:r>
            <a:r>
              <a:rPr lang="es-ES" sz="2000" dirty="0" smtClean="0"/>
              <a:t>nanómetros (</a:t>
            </a:r>
            <a:r>
              <a:rPr lang="es-ES" sz="2000" dirty="0" err="1" smtClean="0"/>
              <a:t>nm</a:t>
            </a:r>
            <a:r>
              <a:rPr lang="es-ES" sz="2000" dirty="0"/>
              <a:t>) </a:t>
            </a:r>
            <a:r>
              <a:rPr lang="es-ES" sz="2000" dirty="0" smtClean="0"/>
              <a:t>o micrómetros </a:t>
            </a:r>
            <a:r>
              <a:rPr lang="es-ES" sz="2000" dirty="0"/>
              <a:t>(</a:t>
            </a:r>
            <a:r>
              <a:rPr lang="el-GR" sz="2000" dirty="0"/>
              <a:t>μ</a:t>
            </a:r>
            <a:r>
              <a:rPr lang="es-ES" sz="2000" dirty="0"/>
              <a:t>m</a:t>
            </a:r>
            <a:r>
              <a:rPr lang="es-ES" sz="2000" dirty="0" smtClean="0"/>
              <a:t>). En longitud de onda más largas, esto es impráctico.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03189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El Espectro Electromagnético: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631760" cy="4495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Los sistemas de PR para monitorear recursos terrestres se enfocan primordialmente en las regiones del visible a las microondas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La resolución espectral de estos instrumentos esta dado en términos de bandas del EEM.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15620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Modelos de radiación electromagnética: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859216" cy="452628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Para entender como la energía electromagnética (EEM) se propaga en el espacio, y como interacciona con la materia es de gran utilidad describir sus procesos usando dos </a:t>
            </a:r>
            <a:r>
              <a:rPr lang="es-ES" sz="2000" dirty="0"/>
              <a:t>modelos diferentes (</a:t>
            </a:r>
            <a:r>
              <a:rPr lang="es-ES" sz="2000" dirty="0" err="1"/>
              <a:t>Englert</a:t>
            </a:r>
            <a:r>
              <a:rPr lang="es-ES" sz="2000" dirty="0"/>
              <a:t> et al, 1994</a:t>
            </a:r>
            <a:r>
              <a:rPr lang="es-ES" sz="2000" dirty="0" smtClean="0"/>
              <a:t>)</a:t>
            </a:r>
          </a:p>
          <a:p>
            <a:endParaRPr lang="es-ES" sz="2000" dirty="0" smtClean="0"/>
          </a:p>
          <a:p>
            <a:endParaRPr lang="es-ES" sz="2000" dirty="0"/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El Modelo de ondas para la EEM</a:t>
            </a:r>
          </a:p>
          <a:p>
            <a:pPr marL="457200" indent="-457200">
              <a:buFont typeface="+mj-lt"/>
              <a:buAutoNum type="arabicPeriod"/>
            </a:pPr>
            <a:endParaRPr lang="es-ES" sz="2000" dirty="0" smtClean="0"/>
          </a:p>
          <a:p>
            <a:pPr marL="457200" indent="-457200">
              <a:buFont typeface="+mj-lt"/>
              <a:buAutoNum type="arabicPeriod"/>
            </a:pPr>
            <a:endParaRPr lang="es-ES" sz="2000" dirty="0"/>
          </a:p>
          <a:p>
            <a:pPr marL="457200" indent="-457200">
              <a:buFont typeface="+mj-lt"/>
              <a:buAutoNum type="arabicPeriod"/>
            </a:pPr>
            <a:endParaRPr lang="es-E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s-ES" sz="2000" b="1" dirty="0" smtClean="0"/>
              <a:t>El modelo de partículas para la EEM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6207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El Modelo de partículas: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5144"/>
          </a:xfrm>
        </p:spPr>
        <p:txBody>
          <a:bodyPr/>
          <a:lstStyle/>
          <a:p>
            <a:r>
              <a:rPr lang="es-ES" sz="2000" dirty="0" smtClean="0"/>
              <a:t>Antes de 1905 la luz era concebida como una onda suave y continua. Después </a:t>
            </a:r>
            <a:r>
              <a:rPr lang="es-ES" sz="2000" dirty="0"/>
              <a:t>Albert Einstein (1879-1955</a:t>
            </a:r>
            <a:r>
              <a:rPr lang="es-ES" sz="2000" dirty="0" smtClean="0"/>
              <a:t>) encontró que cuando la luz interacciona con la materia, se comporta como si esta estuviera compuesta de cuerpos individuales llamados </a:t>
            </a:r>
            <a:r>
              <a:rPr lang="es-ES" sz="2000" i="1" dirty="0" smtClean="0"/>
              <a:t>fotones, </a:t>
            </a:r>
            <a:r>
              <a:rPr lang="es-ES" sz="2000" dirty="0" smtClean="0"/>
              <a:t>estos tienen propiedades de partícula como son energía y momento (cuando se cobra velocidad o fuerza).</a:t>
            </a:r>
          </a:p>
          <a:p>
            <a:endParaRPr lang="es-ES" sz="2000" dirty="0" smtClean="0"/>
          </a:p>
          <a:p>
            <a:r>
              <a:rPr lang="es-ES" sz="2000" dirty="0"/>
              <a:t>Niels </a:t>
            </a:r>
            <a:r>
              <a:rPr lang="es-ES" sz="2000" dirty="0" smtClean="0"/>
              <a:t>Bohr (1885-1962</a:t>
            </a:r>
            <a:r>
              <a:rPr lang="es-ES" sz="2000" dirty="0"/>
              <a:t>) y</a:t>
            </a:r>
            <a:r>
              <a:rPr lang="es-ES" sz="2000" dirty="0" smtClean="0"/>
              <a:t> </a:t>
            </a:r>
            <a:r>
              <a:rPr lang="es-ES" sz="2000" dirty="0"/>
              <a:t>Max </a:t>
            </a:r>
            <a:r>
              <a:rPr lang="es-ES" sz="2000" dirty="0" smtClean="0"/>
              <a:t>Planck proponen la teoría cuántica de la radiación electromagnética. Esta teoría denota que la energía es transferida en paquetes discretos llamados </a:t>
            </a:r>
            <a:r>
              <a:rPr lang="es-ES" sz="2000" i="1" dirty="0" smtClean="0"/>
              <a:t>cuantos o fotones</a:t>
            </a:r>
            <a:r>
              <a:rPr lang="es-ES" sz="2000" dirty="0" smtClean="0"/>
              <a:t>.</a:t>
            </a:r>
          </a:p>
          <a:p>
            <a:endParaRPr lang="es-ES" sz="2000" dirty="0" smtClean="0"/>
          </a:p>
          <a:p>
            <a:r>
              <a:rPr lang="es-ES" sz="2000" dirty="0" smtClean="0"/>
              <a:t>Algunas veces es útil describir la radiación electromagnética como onda… pero cuando interacciona con materia es muy útil describirla como paquetes de energía o fotones…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27560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>
                <a:solidFill>
                  <a:srgbClr val="775F55"/>
                </a:solidFill>
              </a:rPr>
              <a:t>Relacionando los Modelos (ondas y partículas):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Autofit/>
          </a:bodyPr>
          <a:lstStyle/>
          <a:p>
            <a:r>
              <a:rPr lang="es-ES" sz="2000" dirty="0" smtClean="0"/>
              <a:t>La relación en frecuencia de radiación expresada por la teoría de ondas nos dice que:</a:t>
            </a:r>
          </a:p>
          <a:p>
            <a:pPr marL="0" indent="0" algn="ctr">
              <a:buNone/>
            </a:pPr>
            <a:r>
              <a:rPr lang="es-ES" sz="2000" dirty="0"/>
              <a:t>Q = h </a:t>
            </a:r>
            <a:r>
              <a:rPr lang="el-GR" sz="2000" dirty="0" smtClean="0"/>
              <a:t>ν</a:t>
            </a:r>
            <a:endParaRPr lang="es-ES" sz="2000" dirty="0" smtClean="0"/>
          </a:p>
          <a:p>
            <a:pPr marL="0" indent="0" algn="ctr">
              <a:buNone/>
            </a:pPr>
            <a:endParaRPr lang="es-ES" sz="2000" dirty="0" smtClean="0"/>
          </a:p>
          <a:p>
            <a:r>
              <a:rPr lang="es-ES" sz="2000" dirty="0" smtClean="0"/>
              <a:t>Donde Q es la energía de un quantum medida en </a:t>
            </a:r>
            <a:r>
              <a:rPr lang="es-ES" sz="2000" dirty="0" err="1" smtClean="0"/>
              <a:t>Joules</a:t>
            </a:r>
            <a:r>
              <a:rPr lang="es-ES" sz="2000" dirty="0" smtClean="0"/>
              <a:t> (J), h es la constante de </a:t>
            </a:r>
            <a:r>
              <a:rPr lang="es-ES" sz="2000" dirty="0" err="1" smtClean="0"/>
              <a:t>Plank</a:t>
            </a:r>
            <a:r>
              <a:rPr lang="es-ES" sz="2000" dirty="0" smtClean="0"/>
              <a:t> </a:t>
            </a:r>
            <a:r>
              <a:rPr lang="pl-PL" sz="2000" dirty="0"/>
              <a:t>(6.626 x 10</a:t>
            </a:r>
            <a:r>
              <a:rPr lang="pl-PL" sz="2000" baseline="30000" dirty="0"/>
              <a:t>-34</a:t>
            </a:r>
            <a:r>
              <a:rPr lang="pl-PL" sz="2000" dirty="0"/>
              <a:t> J s</a:t>
            </a:r>
            <a:r>
              <a:rPr lang="pl-PL" sz="2000" baseline="30000" dirty="0"/>
              <a:t>-1</a:t>
            </a:r>
            <a:r>
              <a:rPr lang="pl-PL" sz="2000" dirty="0" smtClean="0"/>
              <a:t>)</a:t>
            </a:r>
            <a:r>
              <a:rPr lang="es-ES" sz="2000" dirty="0" smtClean="0"/>
              <a:t> y v es la frecuencia de la radiación.</a:t>
            </a:r>
          </a:p>
          <a:p>
            <a:endParaRPr lang="es-ES" sz="2000" dirty="0" smtClean="0"/>
          </a:p>
          <a:p>
            <a:r>
              <a:rPr lang="es-ES" sz="2000" dirty="0" smtClean="0"/>
              <a:t>Si multiplicamos la ecuación del modelo de onda por h/h:</a:t>
            </a:r>
          </a:p>
          <a:p>
            <a:pPr marL="0" indent="0" algn="ctr">
              <a:buNone/>
            </a:pPr>
            <a:r>
              <a:rPr lang="pt-BR" sz="2000" dirty="0"/>
              <a:t>λ = h </a:t>
            </a:r>
            <a:r>
              <a:rPr lang="pt-BR" sz="2000" dirty="0" smtClean="0"/>
              <a:t>c/h ν</a:t>
            </a:r>
          </a:p>
          <a:p>
            <a:pPr marL="0" indent="0" algn="ctr">
              <a:buNone/>
            </a:pPr>
            <a:endParaRPr lang="pt-BR" sz="2000" dirty="0" smtClean="0"/>
          </a:p>
          <a:p>
            <a:r>
              <a:rPr lang="pt-BR" sz="2000" dirty="0" smtClean="0"/>
              <a:t>Si substituímos Q por </a:t>
            </a:r>
            <a:r>
              <a:rPr lang="pt-BR" sz="2000" dirty="0" err="1" smtClean="0"/>
              <a:t>hv</a:t>
            </a:r>
            <a:r>
              <a:rPr lang="pt-BR" sz="2000" dirty="0" smtClean="0"/>
              <a:t>, expressamos </a:t>
            </a:r>
            <a:r>
              <a:rPr lang="pt-BR" sz="2000" dirty="0" err="1" smtClean="0"/>
              <a:t>la</a:t>
            </a:r>
            <a:r>
              <a:rPr lang="pt-BR" sz="2000" dirty="0" smtClean="0"/>
              <a:t> </a:t>
            </a:r>
            <a:r>
              <a:rPr lang="pt-BR" sz="2000" dirty="0" err="1" smtClean="0"/>
              <a:t>longitud</a:t>
            </a:r>
            <a:r>
              <a:rPr lang="pt-BR" sz="2000" dirty="0" smtClean="0"/>
              <a:t> de onda associada al quantum de energia como:</a:t>
            </a:r>
          </a:p>
          <a:p>
            <a:pPr algn="ctr"/>
            <a:r>
              <a:rPr lang="pt-BR" sz="2000" dirty="0"/>
              <a:t>λ = h c / </a:t>
            </a:r>
            <a:r>
              <a:rPr lang="pt-BR" sz="2000" dirty="0" smtClean="0"/>
              <a:t>Q                o                  Q </a:t>
            </a:r>
            <a:r>
              <a:rPr lang="pt-BR" sz="2000" dirty="0"/>
              <a:t>= h c / λ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2906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>
                <a:solidFill>
                  <a:srgbClr val="775F55"/>
                </a:solidFill>
              </a:rPr>
              <a:t>Relacionando los Modelos (ondas y partículas):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E</a:t>
            </a:r>
            <a:r>
              <a:rPr lang="es-ES" sz="2000" dirty="0" smtClean="0"/>
              <a:t>n este modelo, </a:t>
            </a:r>
            <a:r>
              <a:rPr lang="es-ES" sz="2000" b="1" dirty="0" smtClean="0"/>
              <a:t>la energía de un quantum es inversamente proporcional a su longitud de onda.</a:t>
            </a:r>
          </a:p>
          <a:p>
            <a:endParaRPr lang="es-ES" sz="2000" b="1" dirty="0" smtClean="0"/>
          </a:p>
          <a:p>
            <a:endParaRPr lang="es-ES" sz="2000" b="1" dirty="0" smtClean="0"/>
          </a:p>
          <a:p>
            <a:r>
              <a:rPr lang="es-ES" sz="2000" b="1" dirty="0" smtClean="0"/>
              <a:t>Mientras más larga sea la longitud de onda, menor será la energía que contiene.</a:t>
            </a:r>
          </a:p>
          <a:p>
            <a:endParaRPr lang="es-ES" sz="2000" b="1" dirty="0" smtClean="0"/>
          </a:p>
          <a:p>
            <a:endParaRPr lang="es-ES" sz="2000" b="1" dirty="0" smtClean="0"/>
          </a:p>
          <a:p>
            <a:r>
              <a:rPr lang="es-ES" sz="2000" dirty="0" smtClean="0"/>
              <a:t>Las substancias tienen diferente color debido a las diferencias en sus niveles de energía y a las reglas de selección.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2665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Relacionando los Modelos (ondas y partículas):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/>
          </a:bodyPr>
          <a:lstStyle/>
          <a:p>
            <a:r>
              <a:rPr lang="es-ES" sz="2400" dirty="0" smtClean="0"/>
              <a:t>A la derecha energía en quantums (fotones) desde los rayos gamma hasta las ondas de radio en el espectro electromagnético.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Longitudes de onda más corta, tienen mayor energía y mayor frecuencia.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1027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Interacciones materia y energía en la atmosfera: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19792" cy="4495800"/>
          </a:xfrm>
        </p:spPr>
        <p:txBody>
          <a:bodyPr>
            <a:noAutofit/>
          </a:bodyPr>
          <a:lstStyle/>
          <a:p>
            <a:r>
              <a:rPr lang="es-ES" sz="2000" dirty="0" smtClean="0"/>
              <a:t>Al llegar a la tierra, la radiación electromagnética puede ser afectada de diferentes maneras.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La atmosfera afecta la velocidad de la radiación, la longitud de onda, la intensidad y la distribución espectral de la radiación.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Existen 4 procesos principales que afectan la radiación electromagnética proveniente de la atmosfera: Refracción, Dispersión, Absorción y reflexión.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02487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Dispersión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775776" cy="4853136"/>
          </a:xfrm>
        </p:spPr>
        <p:txBody>
          <a:bodyPr>
            <a:normAutofit/>
          </a:bodyPr>
          <a:lstStyle/>
          <a:p>
            <a:r>
              <a:rPr lang="es-ES" sz="2000" dirty="0" smtClean="0"/>
              <a:t>Se refiere a la dispersión de la luz por moléculas atmosféricas, por partículas y por gotas de agua.</a:t>
            </a:r>
          </a:p>
          <a:p>
            <a:endParaRPr lang="es-ES" sz="2000" dirty="0" smtClean="0"/>
          </a:p>
          <a:p>
            <a:r>
              <a:rPr lang="es-ES" sz="2000" dirty="0" smtClean="0"/>
              <a:t>El tipo de dispersión está en función de la longitud de onda, la incidencia de la luz y el tamaño de las partículas.</a:t>
            </a:r>
          </a:p>
          <a:p>
            <a:endParaRPr lang="es-ES" sz="2000" dirty="0" smtClean="0"/>
          </a:p>
          <a:p>
            <a:r>
              <a:rPr lang="es-ES" sz="2000" dirty="0" smtClean="0"/>
              <a:t>Hay tres tipos de dispersión: </a:t>
            </a:r>
            <a:r>
              <a:rPr lang="es-ES" sz="2000" dirty="0" err="1"/>
              <a:t>Rayleigh</a:t>
            </a:r>
            <a:r>
              <a:rPr lang="es-ES" sz="2000" dirty="0"/>
              <a:t>, </a:t>
            </a:r>
            <a:r>
              <a:rPr lang="es-ES" sz="2000" dirty="0" smtClean="0"/>
              <a:t>Mie y no selectiva.</a:t>
            </a:r>
          </a:p>
          <a:p>
            <a:endParaRPr lang="es-ES" sz="2000" dirty="0" smtClean="0"/>
          </a:p>
          <a:p>
            <a:r>
              <a:rPr lang="es-ES" sz="2000" dirty="0" smtClean="0"/>
              <a:t>La dispersión puede reducir de manera severa el contenido de información de información captada mediante PR, esto mediante la reducción de contraste, haciendo difícil el diferenciar objetos.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63668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Dispersión </a:t>
            </a:r>
            <a:r>
              <a:rPr lang="es-ES" sz="3200" dirty="0" err="1" smtClean="0"/>
              <a:t>Rayleigh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703768" cy="5069160"/>
          </a:xfrm>
        </p:spPr>
        <p:txBody>
          <a:bodyPr>
            <a:noAutofit/>
          </a:bodyPr>
          <a:lstStyle/>
          <a:p>
            <a:r>
              <a:rPr lang="es-ES" sz="2400" dirty="0" smtClean="0"/>
              <a:t>Ocurre cuando el diámetro de la materia (usualmente moléculas de aire) son muchas veces más pequeñas que la radiación EM incidente.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Esta es responsable del cielo azul. Las longitudes de onda cortas violetas y azules son dispersadas más eficientemente que las más largas del verde, naranja y rojo.</a:t>
            </a:r>
          </a:p>
        </p:txBody>
      </p:sp>
    </p:spTree>
    <p:extLst>
      <p:ext uri="{BB962C8B-B14F-4D97-AF65-F5344CB8AC3E}">
        <p14:creationId xmlns:p14="http://schemas.microsoft.com/office/powerpoint/2010/main" val="370337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Dispersión </a:t>
            </a:r>
            <a:r>
              <a:rPr lang="es-ES" sz="3200" dirty="0" err="1" smtClean="0"/>
              <a:t>Rayleigh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47784" cy="5069160"/>
          </a:xfrm>
        </p:spPr>
        <p:txBody>
          <a:bodyPr>
            <a:noAutofit/>
          </a:bodyPr>
          <a:lstStyle/>
          <a:p>
            <a:r>
              <a:rPr lang="es-ES" sz="2400" dirty="0" smtClean="0"/>
              <a:t>La cantidad de dispersión es inversamente proporcional a la longitud de onda a la cuarta potencia. 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dirty="0" err="1" smtClean="0"/>
              <a:t>Dr</a:t>
            </a:r>
            <a:r>
              <a:rPr lang="es-ES" sz="2400" dirty="0" smtClean="0"/>
              <a:t>=1/</a:t>
            </a:r>
            <a:r>
              <a:rPr lang="pt-BR" sz="2400" dirty="0"/>
              <a:t> λ </a:t>
            </a:r>
            <a:r>
              <a:rPr lang="pt-BR" sz="2400" baseline="30000" dirty="0" smtClean="0"/>
              <a:t>4</a:t>
            </a:r>
          </a:p>
          <a:p>
            <a:pPr marL="0" indent="0">
              <a:buNone/>
            </a:pPr>
            <a:endParaRPr lang="pt-BR" sz="2400" baseline="30000" dirty="0"/>
          </a:p>
          <a:p>
            <a:r>
              <a:rPr lang="es-ES" sz="2400" dirty="0"/>
              <a:t>Por ejemplo, la luz azul (0.4 </a:t>
            </a:r>
            <a:r>
              <a:rPr lang="el-GR" sz="2400" dirty="0"/>
              <a:t>μ</a:t>
            </a:r>
            <a:r>
              <a:rPr lang="es-ES" sz="2400" dirty="0"/>
              <a:t>m) será dispersada 16 veces </a:t>
            </a:r>
            <a:r>
              <a:rPr lang="es-ES" sz="2400" dirty="0" smtClean="0"/>
              <a:t>más </a:t>
            </a:r>
            <a:r>
              <a:rPr lang="es-ES" sz="2400" dirty="0"/>
              <a:t>que la luz del infrarrojo cercano (0.8 </a:t>
            </a:r>
            <a:r>
              <a:rPr lang="el-GR" sz="2400" dirty="0"/>
              <a:t>μ</a:t>
            </a:r>
            <a:r>
              <a:rPr lang="es-ES" sz="2400" dirty="0"/>
              <a:t>m</a:t>
            </a:r>
            <a:r>
              <a:rPr lang="es-ES" sz="2400" dirty="0" smtClean="0"/>
              <a:t>)</a:t>
            </a:r>
            <a:endParaRPr lang="es-ES" sz="2400" dirty="0"/>
          </a:p>
          <a:p>
            <a:pPr marL="0" indent="0">
              <a:buNone/>
            </a:pPr>
            <a:endParaRPr lang="es-ES" sz="2400" baseline="30000" dirty="0"/>
          </a:p>
          <a:p>
            <a:pPr marL="0" indent="0">
              <a:buNone/>
            </a:pPr>
            <a:r>
              <a:rPr lang="es-ES" sz="2400" dirty="0" smtClean="0"/>
              <a:t> Calcula si esto es cierto…. ¿Cuál es la </a:t>
            </a:r>
            <a:r>
              <a:rPr lang="es-ES" sz="2400" dirty="0" err="1" smtClean="0"/>
              <a:t>Dr</a:t>
            </a:r>
            <a:r>
              <a:rPr lang="es-ES" sz="2400" dirty="0" smtClean="0"/>
              <a:t> de la luz verde (0.55</a:t>
            </a:r>
            <a:r>
              <a:rPr lang="el-GR" sz="2400" dirty="0"/>
              <a:t> μ</a:t>
            </a:r>
            <a:r>
              <a:rPr lang="es-ES" sz="2400" dirty="0"/>
              <a:t>m</a:t>
            </a:r>
            <a:r>
              <a:rPr lang="es-ES" sz="2400" dirty="0" smtClean="0"/>
              <a:t>)?</a:t>
            </a:r>
            <a:endParaRPr lang="es-E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96920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rgbClr val="775F55"/>
                </a:solidFill>
              </a:rPr>
              <a:t>Dispersión </a:t>
            </a:r>
            <a:r>
              <a:rPr lang="es-ES" sz="3200" dirty="0" err="1">
                <a:solidFill>
                  <a:srgbClr val="775F55"/>
                </a:solidFill>
              </a:rPr>
              <a:t>Rayleigh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La dispersión </a:t>
            </a:r>
            <a:r>
              <a:rPr lang="es-ES" sz="2000" dirty="0" err="1" smtClean="0"/>
              <a:t>Rayleigh</a:t>
            </a:r>
            <a:r>
              <a:rPr lang="es-ES" sz="2000" dirty="0" smtClean="0"/>
              <a:t> también es responsable por el atardecer rojo.</a:t>
            </a:r>
          </a:p>
          <a:p>
            <a:endParaRPr lang="es-ES" sz="2000" dirty="0" smtClean="0"/>
          </a:p>
          <a:p>
            <a:r>
              <a:rPr lang="es-ES" sz="2000" dirty="0" smtClean="0"/>
              <a:t>La luz solar pasara a través de un camino más largo en la tarde (o en la mañana) que en la medio día.</a:t>
            </a:r>
          </a:p>
          <a:p>
            <a:endParaRPr lang="es-ES" sz="2000" dirty="0" smtClean="0"/>
          </a:p>
          <a:p>
            <a:r>
              <a:rPr lang="es-ES" sz="2000" dirty="0" smtClean="0"/>
              <a:t>Debido a esto la luz violeta y azul será dispersada todavía más que cuando le sol está en zenit. Lo que vemos cuando observamos el sol son las longitudes de onda que son más difíciles de dispersar </a:t>
            </a:r>
            <a:r>
              <a:rPr lang="es-ES" sz="2000" dirty="0"/>
              <a:t>(anaranjado y rojo) (</a:t>
            </a:r>
            <a:r>
              <a:rPr lang="es-ES" sz="2000" dirty="0" err="1"/>
              <a:t>Sagan</a:t>
            </a:r>
            <a:r>
              <a:rPr lang="es-ES" sz="2000" dirty="0"/>
              <a:t> 1994).</a:t>
            </a:r>
          </a:p>
        </p:txBody>
      </p:sp>
    </p:spTree>
    <p:extLst>
      <p:ext uri="{BB962C8B-B14F-4D97-AF65-F5344CB8AC3E}">
        <p14:creationId xmlns:p14="http://schemas.microsoft.com/office/powerpoint/2010/main" val="198551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Dispersión Mie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07824" cy="4495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Toma lugar cuando la luz encuentra en su camino partículas esféricas (vapor o polvo) con diámetros aproximadamente iguales a su longitud de onda.</a:t>
            </a:r>
          </a:p>
          <a:p>
            <a:endParaRPr lang="es-ES" sz="2000" dirty="0" smtClean="0"/>
          </a:p>
          <a:p>
            <a:r>
              <a:rPr lang="es-ES" sz="2000" dirty="0" smtClean="0"/>
              <a:t>La dispersión es mayor que en el caso de </a:t>
            </a:r>
            <a:r>
              <a:rPr lang="es-ES" sz="2000" dirty="0" err="1" smtClean="0"/>
              <a:t>Rayleigh</a:t>
            </a:r>
            <a:r>
              <a:rPr lang="es-ES" sz="2000" dirty="0" smtClean="0"/>
              <a:t> y las longitudes de onda dispersas también son más grandes.</a:t>
            </a:r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La contaminación también contribuye a los atardeceres y amaneceres “Estilo Sonora”</a:t>
            </a:r>
            <a:r>
              <a:rPr lang="es-ES" sz="2000" dirty="0" smtClean="0">
                <a:sym typeface="Wingdings" pitchFamily="2" charset="2"/>
              </a:rPr>
              <a:t>…. Mismo principio, mientras más polvo y humo, la radiación UV, azul y verde será dispersada más rápidamente, dejando radiación en anaranjados y rojos.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24740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Dispersión no selectiva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Ocurre cuando la luz encuentra en su camino partículas con diámetro mucho mayor a su longitud de onda.</a:t>
            </a:r>
          </a:p>
          <a:p>
            <a:endParaRPr lang="es-ES" sz="2400" dirty="0" smtClean="0"/>
          </a:p>
          <a:p>
            <a:r>
              <a:rPr lang="es-ES" sz="2400" dirty="0" smtClean="0"/>
              <a:t>Se dice no selectiva porque vale cuete la longitud de onda, todo se va a dispersar.</a:t>
            </a:r>
          </a:p>
          <a:p>
            <a:endParaRPr lang="es-ES" sz="2400" dirty="0" smtClean="0"/>
          </a:p>
          <a:p>
            <a:r>
              <a:rPr lang="es-ES" sz="2400" dirty="0" smtClean="0"/>
              <a:t>Ejemplo las nubes y la niebla son dispersores no selectivos, pues dispersan todo en las longitudes de onda costas y las visibles.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9965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Absorción: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sz="2400" dirty="0" smtClean="0"/>
              <a:t>Es el proceso médiate el cual la energía radiante es absorbida y convertida en otra forma de energía.</a:t>
            </a:r>
          </a:p>
          <a:p>
            <a:r>
              <a:rPr lang="es-ES" sz="2400" dirty="0" smtClean="0"/>
              <a:t>Las bandas de absorción son intervalos de longitud de onda en el EEM son de la energía radiante es absorbida por substancias tales como el agua </a:t>
            </a:r>
            <a:r>
              <a:rPr lang="pt-BR" sz="2400" dirty="0" smtClean="0"/>
              <a:t>(</a:t>
            </a:r>
            <a:r>
              <a:rPr lang="pt-BR" sz="2400" dirty="0"/>
              <a:t>H</a:t>
            </a:r>
            <a:r>
              <a:rPr lang="pt-BR" sz="2400" baseline="-25000" dirty="0"/>
              <a:t>2</a:t>
            </a:r>
            <a:r>
              <a:rPr lang="pt-BR" sz="2400" dirty="0"/>
              <a:t>O), </a:t>
            </a:r>
            <a:r>
              <a:rPr lang="pt-BR" sz="2400" dirty="0" err="1" smtClean="0"/>
              <a:t>el</a:t>
            </a:r>
            <a:r>
              <a:rPr lang="pt-BR" sz="2400" dirty="0" smtClean="0"/>
              <a:t> bióxido de carbono (CO</a:t>
            </a:r>
            <a:r>
              <a:rPr lang="pt-BR" sz="2400" baseline="-25000" dirty="0" smtClean="0"/>
              <a:t>2</a:t>
            </a:r>
            <a:r>
              <a:rPr lang="pt-BR" sz="2400" dirty="0"/>
              <a:t>), </a:t>
            </a:r>
            <a:r>
              <a:rPr lang="pt-BR" sz="2400" dirty="0" smtClean="0"/>
              <a:t>oxigeno </a:t>
            </a:r>
            <a:r>
              <a:rPr lang="pt-BR" sz="2400" dirty="0"/>
              <a:t>(O</a:t>
            </a:r>
            <a:r>
              <a:rPr lang="pt-BR" sz="2400" baseline="-25000" dirty="0"/>
              <a:t>2</a:t>
            </a:r>
            <a:r>
              <a:rPr lang="pt-BR" sz="2400" dirty="0"/>
              <a:t>), </a:t>
            </a:r>
            <a:r>
              <a:rPr lang="pt-BR" sz="2400" dirty="0" smtClean="0"/>
              <a:t>ozono </a:t>
            </a:r>
            <a:r>
              <a:rPr lang="pt-BR" sz="2400" dirty="0"/>
              <a:t>(O</a:t>
            </a:r>
            <a:r>
              <a:rPr lang="pt-BR" sz="2400" baseline="-25000" dirty="0"/>
              <a:t>3</a:t>
            </a:r>
            <a:r>
              <a:rPr lang="pt-BR" sz="2400" dirty="0"/>
              <a:t>), </a:t>
            </a:r>
            <a:r>
              <a:rPr lang="pt-BR" sz="2400" dirty="0" smtClean="0"/>
              <a:t>y </a:t>
            </a:r>
            <a:r>
              <a:rPr lang="pt-BR" sz="2400" dirty="0" err="1" smtClean="0"/>
              <a:t>el</a:t>
            </a:r>
            <a:r>
              <a:rPr lang="pt-BR" sz="2400" dirty="0"/>
              <a:t> </a:t>
            </a:r>
            <a:r>
              <a:rPr lang="pt-BR" sz="2400" dirty="0" smtClean="0"/>
              <a:t>oxido de </a:t>
            </a:r>
            <a:r>
              <a:rPr lang="pt-BR" sz="2400" dirty="0" err="1" smtClean="0"/>
              <a:t>nitrogeno</a:t>
            </a:r>
            <a:r>
              <a:rPr lang="pt-BR" sz="2400" dirty="0" smtClean="0"/>
              <a:t> </a:t>
            </a:r>
            <a:r>
              <a:rPr lang="pt-BR" sz="2400" dirty="0"/>
              <a:t>(N</a:t>
            </a:r>
            <a:r>
              <a:rPr lang="pt-BR" sz="2400" baseline="-25000" dirty="0"/>
              <a:t>2</a:t>
            </a:r>
            <a:r>
              <a:rPr lang="pt-BR" sz="2400" dirty="0"/>
              <a:t>O</a:t>
            </a:r>
            <a:r>
              <a:rPr lang="pt-BR" sz="2400" dirty="0" smtClean="0"/>
              <a:t>).</a:t>
            </a:r>
          </a:p>
          <a:p>
            <a:r>
              <a:rPr lang="es-ES" sz="2400" dirty="0" smtClean="0"/>
              <a:t>El efecto acumulativo de absorción de estos constituyentes en la atmosfera pueden causar un “cierre” de intervalos específicos en ciertas regiones del espectro.</a:t>
            </a:r>
          </a:p>
          <a:p>
            <a:r>
              <a:rPr lang="es-ES" sz="2400" b="1" dirty="0" smtClean="0"/>
              <a:t>La absorción es mala para PR, pues no deja energía para captar nada...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85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El espectro electromagnético es la explicación de por qué ven las cosas de colores.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La luz no se comporta solo como onda sino también como partícula (paquetes de energía llamados fotones)… 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La atmosfera lleva a cabo procesos de dispersión y absorción de luz proveniente del sol.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430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209</TotalTime>
  <Words>1393</Words>
  <Application>Microsoft Office PowerPoint</Application>
  <PresentationFormat>Presentación en pantalla (4:3)</PresentationFormat>
  <Paragraphs>149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Calibri</vt:lpstr>
      <vt:lpstr>Tw Cen MT</vt:lpstr>
      <vt:lpstr>Wingdings</vt:lpstr>
      <vt:lpstr>Wingdings 2</vt:lpstr>
      <vt:lpstr>Intermedio</vt:lpstr>
      <vt:lpstr>Introducción a la Percepción Remota…4</vt:lpstr>
      <vt:lpstr>En la clase pasada…</vt:lpstr>
      <vt:lpstr>En la clase pasada…</vt:lpstr>
      <vt:lpstr>Que vamos a ver hoy…</vt:lpstr>
      <vt:lpstr>El Espectro Electromagnético:</vt:lpstr>
      <vt:lpstr>El Espectro Electromagnético:</vt:lpstr>
      <vt:lpstr>Modelos de radiación electromagnética:</vt:lpstr>
      <vt:lpstr>El Modelo de partículas:</vt:lpstr>
      <vt:lpstr>Relacionando los Modelos (ondas y partículas):</vt:lpstr>
      <vt:lpstr>Relacionando los Modelos (ondas y partículas):</vt:lpstr>
      <vt:lpstr>Relacionando los Modelos (ondas y partículas):</vt:lpstr>
      <vt:lpstr>Interacciones materia y energía en la atmosfera:</vt:lpstr>
      <vt:lpstr>Dispersión</vt:lpstr>
      <vt:lpstr>Dispersión Rayleigh</vt:lpstr>
      <vt:lpstr>Dispersión Rayleigh</vt:lpstr>
      <vt:lpstr>Dispersión Rayleigh</vt:lpstr>
      <vt:lpstr>Dispersión Mie</vt:lpstr>
      <vt:lpstr>Dispersión no selectiva</vt:lpstr>
      <vt:lpstr>Absorción: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Percepción Remota…4</dc:title>
  <dc:creator>Raul</dc:creator>
  <cp:lastModifiedBy>Revisor</cp:lastModifiedBy>
  <cp:revision>36</cp:revision>
  <dcterms:created xsi:type="dcterms:W3CDTF">2013-03-19T16:16:39Z</dcterms:created>
  <dcterms:modified xsi:type="dcterms:W3CDTF">2017-10-25T16:43:44Z</dcterms:modified>
</cp:coreProperties>
</file>