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74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71" r:id="rId17"/>
    <p:sldId id="268" r:id="rId18"/>
    <p:sldId id="275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3600" dirty="0" smtClean="0"/>
              <a:t>Electromagnetismo </a:t>
            </a:r>
            <a:r>
              <a:rPr lang="es-ES" sz="3600" dirty="0"/>
              <a:t>e interacción materia y energía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702624" cy="1752600"/>
          </a:xfrm>
        </p:spPr>
        <p:txBody>
          <a:bodyPr/>
          <a:lstStyle/>
          <a:p>
            <a:r>
              <a:rPr lang="es-ES" sz="2000" dirty="0"/>
              <a:t>6.- Fundamentos de percepción remota</a:t>
            </a:r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744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la clase pasada…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espectro electromagnético (regiones, longitudes de onda, los sensores).</a:t>
            </a:r>
          </a:p>
          <a:p>
            <a:endParaRPr lang="es-ES" sz="2000" dirty="0" smtClean="0"/>
          </a:p>
          <a:p>
            <a:r>
              <a:rPr lang="es-ES" sz="2000" dirty="0" smtClean="0"/>
              <a:t>El Modelo de partículas (la luz está compuesta por fotones, los cuales tiene ímpetu y se comportan como partículas).</a:t>
            </a:r>
          </a:p>
          <a:p>
            <a:endParaRPr lang="es-ES" sz="2000" dirty="0" smtClean="0"/>
          </a:p>
          <a:p>
            <a:r>
              <a:rPr lang="es-ES" sz="2000" dirty="0" smtClean="0"/>
              <a:t>Relacionando los modelos de onda y de partículas.</a:t>
            </a:r>
          </a:p>
          <a:p>
            <a:endParaRPr lang="es-ES" sz="2000" dirty="0" smtClean="0"/>
          </a:p>
          <a:p>
            <a:r>
              <a:rPr lang="es-ES" sz="2000" dirty="0" smtClean="0"/>
              <a:t>Interacciones de la luz con la atmosfera:</a:t>
            </a:r>
          </a:p>
          <a:p>
            <a:pPr marL="0" indent="0">
              <a:buNone/>
            </a:pPr>
            <a:r>
              <a:rPr lang="es-ES" sz="2000" dirty="0" smtClean="0"/>
              <a:t>-Dispersión </a:t>
            </a:r>
          </a:p>
          <a:p>
            <a:pPr marL="0" indent="0">
              <a:buNone/>
            </a:pPr>
            <a:r>
              <a:rPr lang="es-ES" sz="2000" dirty="0" smtClean="0"/>
              <a:t>-Absorción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94521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esta clases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41168"/>
          </a:xfrm>
        </p:spPr>
        <p:txBody>
          <a:bodyPr>
            <a:normAutofit fontScale="92500" lnSpcReduction="20000"/>
          </a:bodyPr>
          <a:lstStyle/>
          <a:p>
            <a:r>
              <a:rPr lang="es-ES" sz="2200" dirty="0" smtClean="0"/>
              <a:t>La interacción de la materia con el terreno</a:t>
            </a:r>
          </a:p>
          <a:p>
            <a:endParaRPr lang="es-ES" sz="2200" dirty="0" smtClean="0"/>
          </a:p>
          <a:p>
            <a:r>
              <a:rPr lang="es-ES" sz="2200" dirty="0" smtClean="0"/>
              <a:t>Como se comporta la radiación EM al chocar con la superficie terrestre?</a:t>
            </a:r>
          </a:p>
          <a:p>
            <a:endParaRPr lang="es-ES" sz="2200" dirty="0" smtClean="0"/>
          </a:p>
          <a:p>
            <a:r>
              <a:rPr lang="es-ES" sz="2200" dirty="0" smtClean="0"/>
              <a:t>Que es la reflexión?</a:t>
            </a:r>
          </a:p>
          <a:p>
            <a:endParaRPr lang="es-ES" sz="2200" dirty="0" smtClean="0"/>
          </a:p>
          <a:p>
            <a:r>
              <a:rPr lang="es-ES" sz="2200" dirty="0" smtClean="0"/>
              <a:t>Que es el flujo radiante?</a:t>
            </a:r>
          </a:p>
          <a:p>
            <a:endParaRPr lang="es-ES" sz="2200" dirty="0" smtClean="0"/>
          </a:p>
          <a:p>
            <a:r>
              <a:rPr lang="es-ES" sz="2200" dirty="0" smtClean="0"/>
              <a:t>Cuantificación radiométrica</a:t>
            </a:r>
          </a:p>
          <a:p>
            <a:endParaRPr lang="es-ES" sz="2200" dirty="0" smtClean="0"/>
          </a:p>
          <a:p>
            <a:r>
              <a:rPr lang="es-ES" sz="2200" dirty="0" smtClean="0"/>
              <a:t>Reflexión espectral</a:t>
            </a:r>
          </a:p>
          <a:p>
            <a:endParaRPr lang="es-ES" sz="2200" dirty="0" smtClean="0"/>
          </a:p>
          <a:p>
            <a:r>
              <a:rPr lang="es-ES" sz="2200" dirty="0" smtClean="0"/>
              <a:t>Densidad de flujo radiante</a:t>
            </a:r>
          </a:p>
          <a:p>
            <a:endParaRPr lang="es-ES" sz="2200" dirty="0" smtClean="0"/>
          </a:p>
          <a:p>
            <a:r>
              <a:rPr lang="es-ES" sz="2200" dirty="0" smtClean="0"/>
              <a:t>Resplandor/brillo (</a:t>
            </a:r>
            <a:r>
              <a:rPr lang="es-ES" sz="2200" dirty="0" err="1" smtClean="0"/>
              <a:t>radiance</a:t>
            </a:r>
            <a:r>
              <a:rPr lang="es-ES" sz="2200" dirty="0" smtClean="0"/>
              <a:t>) 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979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La interacción de la materia con el </a:t>
            </a:r>
            <a:r>
              <a:rPr lang="es-ES" sz="3200" dirty="0" smtClean="0"/>
              <a:t>terreno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Cuando llega a la tierra, la radiación electromagnética puede ser afectada de diferentes maneras, dependiendo de las características del material con el que se impacta.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 acuerdo a las características de estos materiales la energía puede ser absorbida y re-emitida o simplemente reflejada hacia la atmosfera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18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Reflexión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136904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Comprende un proceso en el cual la radiación “rebota” con un objeto en el terreno.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Este rebote, puede ser de varias formas dependiendo de la superficie, pues hay varios tipos de superficies reflectoras: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-Especular</a:t>
            </a:r>
          </a:p>
          <a:p>
            <a:pPr marL="0" indent="0">
              <a:buNone/>
            </a:pPr>
            <a:r>
              <a:rPr lang="es-ES" sz="2000" dirty="0" smtClean="0"/>
              <a:t>-Difusa</a:t>
            </a:r>
          </a:p>
          <a:p>
            <a:pPr marL="0" indent="0">
              <a:buNone/>
            </a:pPr>
            <a:r>
              <a:rPr lang="es-ES" sz="2000" dirty="0" smtClean="0"/>
              <a:t>-</a:t>
            </a:r>
            <a:r>
              <a:rPr lang="es-ES" sz="2000" dirty="0" err="1" smtClean="0"/>
              <a:t>Lambertiana</a:t>
            </a:r>
            <a:endParaRPr lang="es-ES" sz="2000" dirty="0" smtClean="0"/>
          </a:p>
          <a:p>
            <a:endParaRPr lang="es-ES" sz="2000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66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Reflexión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692" y="1347621"/>
            <a:ext cx="8219107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Superficies con reflejo especular: </a:t>
            </a:r>
          </a:p>
          <a:p>
            <a:pPr>
              <a:buFontTx/>
              <a:buChar char="-"/>
            </a:pPr>
            <a:endParaRPr lang="es-ES" sz="2000" dirty="0" smtClean="0"/>
          </a:p>
          <a:p>
            <a:pPr>
              <a:buFontTx/>
              <a:buChar char="-"/>
            </a:pPr>
            <a:endParaRPr lang="es-ES" sz="2000" dirty="0" smtClean="0"/>
          </a:p>
          <a:p>
            <a:r>
              <a:rPr lang="es-ES" sz="2000" dirty="0"/>
              <a:t>S</a:t>
            </a:r>
            <a:r>
              <a:rPr lang="es-ES" sz="2000" dirty="0" smtClean="0"/>
              <a:t>on superficies suaves que reflejan en una dirección única al mismo ángulo de incidencia, dando como resultado una imagen de espejo.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El ángulo de reflexión es opuesto al ángulo de incidencia.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No sucede en el mundo real…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852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D2533C"/>
                </a:solidFill>
              </a:rPr>
              <a:t>Reflexión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7931224" cy="4876800"/>
          </a:xfrm>
        </p:spPr>
        <p:txBody>
          <a:bodyPr>
            <a:normAutofit/>
          </a:bodyPr>
          <a:lstStyle/>
          <a:p>
            <a:r>
              <a:rPr lang="es-ES" dirty="0" smtClean="0"/>
              <a:t>Superficies con reflexión difusa:</a:t>
            </a:r>
          </a:p>
          <a:p>
            <a:endParaRPr lang="es-ES" dirty="0" smtClean="0"/>
          </a:p>
          <a:p>
            <a:r>
              <a:rPr lang="es-ES" dirty="0"/>
              <a:t>S</a:t>
            </a:r>
            <a:r>
              <a:rPr lang="es-ES" dirty="0" smtClean="0"/>
              <a:t>on superficies que reflejan en muchas direcciones, dependiendo e la orientación de muchas superficies de reflexión en el lugar de incidencia.</a:t>
            </a:r>
          </a:p>
          <a:p>
            <a:endParaRPr lang="es-ES" dirty="0" smtClean="0"/>
          </a:p>
          <a:p>
            <a:r>
              <a:rPr lang="es-ES" dirty="0" smtClean="0"/>
              <a:t>Es como la reflexión se da en el mundo real.</a:t>
            </a:r>
          </a:p>
          <a:p>
            <a:endParaRPr lang="es-ES" dirty="0"/>
          </a:p>
          <a:p>
            <a:r>
              <a:rPr lang="es-ES" dirty="0" smtClean="0"/>
              <a:t>Mientras general mente hay más reflexión hacia una dirección (mayo magnitud de lo contrario hablaríamos de….</a:t>
            </a:r>
          </a:p>
          <a:p>
            <a:pPr>
              <a:buFontTx/>
              <a:buChar char="-"/>
            </a:pPr>
            <a:endParaRPr lang="es-ES" dirty="0" smtClean="0"/>
          </a:p>
          <a:p>
            <a:endParaRPr lang="es-ES" dirty="0" smtClean="0"/>
          </a:p>
          <a:p>
            <a:pPr>
              <a:buFontTx/>
              <a:buChar char="-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91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rgbClr val="D2533C"/>
                </a:solidFill>
              </a:rPr>
              <a:t>Reflexión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876800"/>
          </a:xfrm>
        </p:spPr>
        <p:txBody>
          <a:bodyPr>
            <a:normAutofit/>
          </a:bodyPr>
          <a:lstStyle/>
          <a:p>
            <a:r>
              <a:rPr lang="es-ES" dirty="0" smtClean="0"/>
              <a:t>Superficies con reflexión </a:t>
            </a:r>
            <a:r>
              <a:rPr lang="es-ES" dirty="0" err="1" smtClean="0"/>
              <a:t>Lambertiana</a:t>
            </a:r>
            <a:r>
              <a:rPr lang="es-ES" dirty="0" smtClean="0"/>
              <a:t>: 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/>
              <a:t>S</a:t>
            </a:r>
            <a:r>
              <a:rPr lang="es-ES" dirty="0" smtClean="0"/>
              <a:t>on superficies perfectamente difusas, tan rugosas, que no existe una superficie individual de reflexión en la incidencia de luz. 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De tal manera que el flujo radiante saliendo de la superficie, es igual para cualquier ángulo de reflexión.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Tx/>
              <a:buChar char="-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04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Flujo </a:t>
            </a:r>
            <a:r>
              <a:rPr lang="es-ES" sz="3200" dirty="0"/>
              <a:t>radiante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Flujo Radiante </a:t>
            </a:r>
            <a:r>
              <a:rPr lang="el-GR" sz="2000" dirty="0" smtClean="0"/>
              <a:t>(Φ)</a:t>
            </a:r>
            <a:r>
              <a:rPr lang="es-ES" sz="2000" dirty="0" smtClean="0"/>
              <a:t> es definido como la cantidad de energía radiante que llega a, que sale de o que pasa a </a:t>
            </a:r>
            <a:r>
              <a:rPr lang="es-ES" sz="2000" dirty="0" err="1" smtClean="0"/>
              <a:t>travéz</a:t>
            </a:r>
            <a:r>
              <a:rPr lang="es-ES" sz="2000" dirty="0" smtClean="0"/>
              <a:t> de una superficie por unidad de tiempo, este flujo es medido en watts (W).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Las características del flujo radiante, y lo que pasa con el cuándo interacciona con la superficie terrestre, es de importancia crítica para la percepción remota. </a:t>
            </a:r>
          </a:p>
          <a:p>
            <a:endParaRPr lang="es-ES" sz="2000" dirty="0"/>
          </a:p>
          <a:p>
            <a:r>
              <a:rPr lang="es-ES" sz="2000" dirty="0" smtClean="0"/>
              <a:t>Esto constituye el enfoque fundamental de la mayor parte de la investigación relacionada con percepción remota…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9808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Flujo radiante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A través del estudio y monitoreo de la naturaleza exacta del flujo radiante entrante (incidente) en longitudes de onda selectas y como interaccionan estas con el terreno, nos es posible aprender información importante  cerca de la superficie de estudio.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36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Cuantificación radiométrica: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Algunas cuantificaciones radiométricas han sido desarrolladas para permitirnos saber entender la incidencia y emisión del flujo radiante:</a:t>
            </a:r>
          </a:p>
          <a:p>
            <a:endParaRPr lang="es-ES" sz="2000" dirty="0"/>
          </a:p>
          <a:p>
            <a:r>
              <a:rPr lang="es-ES" sz="2000" dirty="0" smtClean="0"/>
              <a:t>La “ecuación de capital de radiación” nos dice que la cantidad total de flujo incidente al </a:t>
            </a:r>
            <a:r>
              <a:rPr lang="es-ES" sz="2000" dirty="0"/>
              <a:t>terreno (I</a:t>
            </a:r>
            <a:r>
              <a:rPr lang="el-GR" sz="2000" baseline="-25000" dirty="0"/>
              <a:t>λ</a:t>
            </a:r>
            <a:r>
              <a:rPr lang="es-ES" sz="2000" dirty="0" smtClean="0"/>
              <a:t>) se debe estimar usando la energía reflejada por la </a:t>
            </a:r>
            <a:r>
              <a:rPr lang="es-ES" sz="2000" dirty="0"/>
              <a:t>superficie (r</a:t>
            </a:r>
            <a:r>
              <a:rPr lang="el-GR" sz="2000" baseline="-25000" dirty="0"/>
              <a:t>λ</a:t>
            </a:r>
            <a:r>
              <a:rPr lang="es-ES" sz="2000" dirty="0" smtClean="0"/>
              <a:t>), la cantidad de energía absorbida por la superficie (</a:t>
            </a:r>
            <a:r>
              <a:rPr lang="el-GR" sz="2000" dirty="0"/>
              <a:t>α</a:t>
            </a:r>
            <a:r>
              <a:rPr lang="el-GR" sz="2000" baseline="-25000" dirty="0"/>
              <a:t>λ</a:t>
            </a:r>
            <a:r>
              <a:rPr lang="es-ES" sz="2000" dirty="0" smtClean="0"/>
              <a:t>), y la cantidad de energía transmitida a través de la superficie (</a:t>
            </a:r>
            <a:r>
              <a:rPr lang="el-GR" sz="2000" dirty="0"/>
              <a:t>τ</a:t>
            </a:r>
            <a:r>
              <a:rPr lang="el-GR" sz="2000" baseline="-25000" dirty="0"/>
              <a:t>λ</a:t>
            </a:r>
            <a:r>
              <a:rPr lang="es-ES" sz="2000" dirty="0" smtClean="0"/>
              <a:t>)</a:t>
            </a:r>
          </a:p>
          <a:p>
            <a:pPr marL="0" indent="0" algn="ctr">
              <a:buNone/>
            </a:pPr>
            <a:r>
              <a:rPr lang="es-ES" dirty="0"/>
              <a:t>I</a:t>
            </a:r>
            <a:r>
              <a:rPr lang="el-GR" baseline="-25000" dirty="0"/>
              <a:t>λ</a:t>
            </a:r>
            <a:r>
              <a:rPr lang="el-GR" dirty="0"/>
              <a:t> = </a:t>
            </a:r>
            <a:r>
              <a:rPr lang="es-ES" dirty="0"/>
              <a:t>r</a:t>
            </a:r>
            <a:r>
              <a:rPr lang="el-GR" baseline="-25000" dirty="0"/>
              <a:t>λ</a:t>
            </a:r>
            <a:r>
              <a:rPr lang="el-GR" dirty="0"/>
              <a:t> + α</a:t>
            </a:r>
            <a:r>
              <a:rPr lang="el-GR" baseline="-25000" dirty="0"/>
              <a:t>λ</a:t>
            </a:r>
            <a:r>
              <a:rPr lang="el-GR" dirty="0"/>
              <a:t> + </a:t>
            </a:r>
            <a:r>
              <a:rPr lang="el-GR" dirty="0" smtClean="0"/>
              <a:t>τ</a:t>
            </a:r>
            <a:r>
              <a:rPr lang="el-GR" baseline="-25000" dirty="0" smtClean="0"/>
              <a:t>λ</a:t>
            </a:r>
            <a:endParaRPr lang="es-ES" baseline="-25000" dirty="0" smtClean="0"/>
          </a:p>
          <a:p>
            <a:pPr marL="0" indent="0" algn="ctr">
              <a:buNone/>
            </a:pPr>
            <a:endParaRPr lang="es-ES" baseline="-25000" dirty="0"/>
          </a:p>
          <a:p>
            <a:pPr marL="0" indent="0">
              <a:buNone/>
            </a:pPr>
            <a:r>
              <a:rPr lang="es-ES" sz="2000" dirty="0" smtClean="0"/>
              <a:t>Las cantidades radiométricas están basadas en la cantidad de radiación incidente a una superficie desde cualquier ángulo en un hemisferio (la mitad de la esfera).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3995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Cantidades radiométricas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2000" dirty="0" smtClean="0"/>
              <a:t>Reflexión Hemisférica (</a:t>
            </a:r>
            <a:r>
              <a:rPr lang="es-ES" sz="2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2000" baseline="-25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s-ES" sz="2000" dirty="0" smtClean="0"/>
              <a:t>): es la relación adimensional del flujo radiante reflejado de una superficie al flujo radiante incidente a la misma superficie.</a:t>
            </a:r>
          </a:p>
          <a:p>
            <a:pPr marL="0" indent="0" algn="ctr">
              <a:buNone/>
            </a:pP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2000" baseline="-250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= Φ</a:t>
            </a:r>
            <a:r>
              <a:rPr lang="es-ES" sz="2000" dirty="0" err="1">
                <a:latin typeface="Times New Roman" pitchFamily="18" charset="0"/>
                <a:cs typeface="Times New Roman" pitchFamily="18" charset="0"/>
              </a:rPr>
              <a:t>reflected</a:t>
            </a: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ιλ</a:t>
            </a:r>
            <a:endParaRPr lang="es-ES" sz="20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s-ES" sz="2000" dirty="0"/>
          </a:p>
          <a:p>
            <a:r>
              <a:rPr lang="es-ES" sz="2000" dirty="0" smtClean="0"/>
              <a:t>Transmisión Hemisférica (</a:t>
            </a:r>
            <a:r>
              <a:rPr lang="el-GR" sz="2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l-GR" sz="2000" baseline="-25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s-ES" sz="2000" dirty="0" smtClean="0"/>
              <a:t>): es la relación adimensional del flujo radiante transmitido a </a:t>
            </a:r>
            <a:r>
              <a:rPr lang="es-ES" sz="2000" dirty="0" err="1" smtClean="0"/>
              <a:t>travez</a:t>
            </a:r>
            <a:r>
              <a:rPr lang="es-ES" sz="2000" dirty="0" smtClean="0"/>
              <a:t> de una superficie y el flujo radiante incidente.</a:t>
            </a:r>
          </a:p>
          <a:p>
            <a:pPr marL="0" indent="0" algn="ctr">
              <a:buNone/>
            </a:pP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l-GR" sz="2000" baseline="-250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 = Φ</a:t>
            </a: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transmitted /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ιλ</a:t>
            </a:r>
            <a:endParaRPr lang="es-ES" sz="20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s-ES" sz="2000" dirty="0"/>
          </a:p>
          <a:p>
            <a:r>
              <a:rPr lang="es-ES" sz="2000" dirty="0" smtClean="0"/>
              <a:t>Absorbancia Hemisférica (</a:t>
            </a:r>
            <a:r>
              <a:rPr lang="el-GR" sz="2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l-GR" sz="2000" baseline="-250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λ </a:t>
            </a:r>
            <a:r>
              <a:rPr lang="es-ES" sz="2000" dirty="0" smtClean="0"/>
              <a:t>): relación adimensional que da la diferencia de 1 con la suma de la reflexión y la transmisión hemisféricas.</a:t>
            </a:r>
          </a:p>
          <a:p>
            <a:endParaRPr lang="es-ES" sz="2000" dirty="0" smtClean="0"/>
          </a:p>
          <a:p>
            <a:pPr marL="0" indent="0" algn="ctr">
              <a:buNone/>
            </a:pP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l-GR" sz="2000" baseline="-250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 = 1 − (</a:t>
            </a: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2000" baseline="-250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 + τ</a:t>
            </a:r>
            <a:r>
              <a:rPr lang="el-GR" sz="2000" baseline="-25000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 )</a:t>
            </a:r>
            <a:endParaRPr lang="es-E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5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Para hacer aquí </a:t>
            </a:r>
            <a:r>
              <a:rPr lang="es-ES" dirty="0" err="1" smtClean="0"/>
              <a:t>meeesmo</a:t>
            </a:r>
            <a:r>
              <a:rPr lang="es-ES" dirty="0" smtClean="0"/>
              <a:t>…</a:t>
            </a:r>
            <a:r>
              <a:rPr lang="es-ES" dirty="0" err="1" smtClean="0"/>
              <a:t>ssssiiiii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El flujo radiante total a una superficie es de 300 KW. La superficie sobre la que llega la luz deja pasar solamente el 40 % de la energía, de la energía restante solamente se absorbe el 50%... Cuanta energía es reflejada en watts?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¿Cuál es la transmisión hemisférica en watts?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¿Cuál es </a:t>
            </a:r>
            <a:r>
              <a:rPr lang="es-ES" sz="2000" dirty="0"/>
              <a:t>la Absorbancia Hemisférica </a:t>
            </a:r>
            <a:r>
              <a:rPr lang="es-ES" sz="2000" dirty="0" smtClean="0"/>
              <a:t>en watts?</a:t>
            </a:r>
          </a:p>
          <a:p>
            <a:endParaRPr lang="es-ES" sz="2000" dirty="0"/>
          </a:p>
          <a:p>
            <a:r>
              <a:rPr lang="es-ES" sz="2000" dirty="0" smtClean="0"/>
              <a:t>Tienen 5 minutos </a:t>
            </a:r>
            <a:r>
              <a:rPr lang="es-ES" sz="2000" dirty="0" err="1" smtClean="0"/>
              <a:t>pa</a:t>
            </a:r>
            <a:r>
              <a:rPr lang="es-ES" sz="2000" dirty="0" smtClean="0"/>
              <a:t> resolverlo!!!!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06224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Reflexión Espectral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93A299"/>
              </a:buClr>
            </a:pPr>
            <a:r>
              <a:rPr lang="es-ES" sz="2000" dirty="0" smtClean="0"/>
              <a:t>Se toma la ecuación de reflexión hemisférica </a:t>
            </a:r>
            <a:r>
              <a:rPr lang="es-ES" sz="2000" dirty="0">
                <a:solidFill>
                  <a:srgbClr val="292934"/>
                </a:solidFill>
              </a:rPr>
              <a:t>(</a:t>
            </a:r>
            <a:r>
              <a:rPr lang="es-ES" sz="2000" dirty="0" smtClean="0">
                <a:solidFill>
                  <a:srgbClr val="292934"/>
                </a:solidFill>
              </a:rPr>
              <a:t>P</a:t>
            </a:r>
            <a:r>
              <a:rPr lang="es-ES" sz="2000" baseline="-25000" dirty="0" smtClean="0">
                <a:solidFill>
                  <a:srgbClr val="292934"/>
                </a:solidFill>
              </a:rPr>
              <a:t>rλ</a:t>
            </a:r>
            <a:r>
              <a:rPr lang="es-ES" sz="2000" dirty="0" smtClean="0">
                <a:solidFill>
                  <a:srgbClr val="292934"/>
                </a:solidFill>
              </a:rPr>
              <a:t>) </a:t>
            </a:r>
            <a:r>
              <a:rPr lang="es-ES" sz="2000" dirty="0" smtClean="0"/>
              <a:t>para obtener una expresión para el porciento de reflexión espectral</a:t>
            </a:r>
            <a:r>
              <a:rPr lang="es-ES" sz="2000" dirty="0">
                <a:solidFill>
                  <a:srgbClr val="292934"/>
                </a:solidFill>
              </a:rPr>
              <a:t> </a:t>
            </a:r>
            <a:endParaRPr lang="es-ES" sz="2000" dirty="0" smtClean="0">
              <a:solidFill>
                <a:srgbClr val="292934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rgbClr val="292934"/>
              </a:solidFill>
            </a:endParaRPr>
          </a:p>
          <a:p>
            <a:pPr marL="0" indent="0" algn="ctr">
              <a:buNone/>
            </a:pPr>
            <a:r>
              <a:rPr lang="es-ES" sz="2000" dirty="0" smtClean="0"/>
              <a:t>P</a:t>
            </a:r>
            <a:r>
              <a:rPr lang="es-ES" sz="2000" baseline="-25000" dirty="0" smtClean="0"/>
              <a:t>rλ</a:t>
            </a:r>
            <a:r>
              <a:rPr lang="es-ES" sz="2000" dirty="0" smtClean="0"/>
              <a:t> = (Φ</a:t>
            </a:r>
            <a:r>
              <a:rPr lang="es-ES" sz="2000" baseline="-25000" dirty="0" smtClean="0"/>
              <a:t>reflected</a:t>
            </a:r>
            <a:r>
              <a:rPr lang="es-ES" sz="2000" dirty="0" smtClean="0"/>
              <a:t> / Φ</a:t>
            </a:r>
            <a:r>
              <a:rPr lang="es-ES" sz="2000" baseline="-25000" dirty="0" smtClean="0"/>
              <a:t>Ιλ</a:t>
            </a:r>
            <a:r>
              <a:rPr lang="es-ES" sz="2000" dirty="0" smtClean="0"/>
              <a:t>) x 100</a:t>
            </a:r>
          </a:p>
          <a:p>
            <a:pPr marL="0" indent="0" algn="ctr">
              <a:buNone/>
            </a:pPr>
            <a:endParaRPr lang="es-ES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683568" y="4021904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Esta cantidad es usada en </a:t>
            </a:r>
            <a:r>
              <a:rPr lang="es-ES" sz="2000" dirty="0" smtClean="0"/>
              <a:t>investigación </a:t>
            </a:r>
            <a:r>
              <a:rPr lang="es-ES" sz="2000" dirty="0"/>
              <a:t>en PR parad escribir de manera general la </a:t>
            </a:r>
            <a:r>
              <a:rPr lang="es-ES" sz="2000" dirty="0" smtClean="0"/>
              <a:t>reflexión </a:t>
            </a:r>
            <a:r>
              <a:rPr lang="es-ES" sz="2000" dirty="0"/>
              <a:t>espectral y </a:t>
            </a:r>
            <a:r>
              <a:rPr lang="es-ES" sz="2000" dirty="0" smtClean="0"/>
              <a:t>sus características </a:t>
            </a:r>
            <a:r>
              <a:rPr lang="es-ES" sz="2000" dirty="0"/>
              <a:t>en varios </a:t>
            </a:r>
            <a:r>
              <a:rPr lang="es-ES" sz="2000" dirty="0" smtClean="0"/>
              <a:t>fenómenos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2116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Densidad de flujo radiante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876800"/>
          </a:xfrm>
        </p:spPr>
        <p:txBody>
          <a:bodyPr>
            <a:normAutofit/>
          </a:bodyPr>
          <a:lstStyle/>
          <a:p>
            <a:r>
              <a:rPr lang="es-ES" dirty="0" smtClean="0"/>
              <a:t>Es la cantidad de flujo radiante interceptada y dividida por área en una superficie plana.</a:t>
            </a:r>
          </a:p>
          <a:p>
            <a:endParaRPr lang="es-ES" dirty="0"/>
          </a:p>
          <a:p>
            <a:r>
              <a:rPr lang="es-ES" dirty="0" smtClean="0"/>
              <a:t>La cantidad de flujo radiante incidente por unidad de área en una superficie plana es llamado </a:t>
            </a:r>
            <a:r>
              <a:rPr lang="es-ES" dirty="0" err="1" smtClean="0"/>
              <a:t>Irradiancia</a:t>
            </a:r>
            <a:r>
              <a:rPr lang="es-ES" dirty="0"/>
              <a:t> (E</a:t>
            </a:r>
            <a:r>
              <a:rPr lang="el-GR" dirty="0" smtClean="0"/>
              <a:t>λ</a:t>
            </a:r>
            <a:r>
              <a:rPr lang="es-ES" dirty="0" smtClean="0"/>
              <a:t>):</a:t>
            </a:r>
          </a:p>
          <a:p>
            <a:pPr marL="0" indent="0" algn="ctr">
              <a:buNone/>
            </a:pPr>
            <a:r>
              <a:rPr lang="es-ES" dirty="0" smtClean="0">
                <a:latin typeface="TimesNewRomanPSMT"/>
              </a:rPr>
              <a:t>E</a:t>
            </a:r>
            <a:r>
              <a:rPr lang="el-GR" sz="1600" dirty="0">
                <a:latin typeface="SymbolMT"/>
              </a:rPr>
              <a:t>λ </a:t>
            </a:r>
            <a:r>
              <a:rPr lang="el-GR" dirty="0">
                <a:latin typeface="SymbolMT"/>
              </a:rPr>
              <a:t>= Φ</a:t>
            </a:r>
            <a:r>
              <a:rPr lang="el-GR" sz="1600" dirty="0">
                <a:latin typeface="SymbolMT"/>
              </a:rPr>
              <a:t>λ </a:t>
            </a:r>
            <a:r>
              <a:rPr lang="el-GR" dirty="0">
                <a:latin typeface="SymbolMT"/>
              </a:rPr>
              <a:t>/ </a:t>
            </a:r>
            <a:r>
              <a:rPr lang="el-GR" dirty="0" smtClean="0">
                <a:latin typeface="SymbolMT"/>
              </a:rPr>
              <a:t>Α</a:t>
            </a:r>
            <a:endParaRPr lang="es-ES" dirty="0" smtClean="0">
              <a:latin typeface="SymbolMT"/>
            </a:endParaRPr>
          </a:p>
          <a:p>
            <a:pPr marL="0" indent="0" algn="ctr">
              <a:buNone/>
            </a:pPr>
            <a:endParaRPr lang="es-ES" dirty="0"/>
          </a:p>
          <a:p>
            <a:r>
              <a:rPr lang="es-ES" dirty="0" smtClean="0"/>
              <a:t>La cantidad </a:t>
            </a:r>
            <a:r>
              <a:rPr lang="es-ES" dirty="0"/>
              <a:t>de flujo </a:t>
            </a:r>
            <a:r>
              <a:rPr lang="es-ES" dirty="0" smtClean="0"/>
              <a:t>radiante saliente </a:t>
            </a:r>
            <a:r>
              <a:rPr lang="es-ES" dirty="0"/>
              <a:t>por unidad de </a:t>
            </a:r>
            <a:r>
              <a:rPr lang="es-ES" dirty="0" smtClean="0"/>
              <a:t>área </a:t>
            </a:r>
            <a:r>
              <a:rPr lang="es-ES" dirty="0"/>
              <a:t>en una superficie plana es llamado </a:t>
            </a:r>
            <a:r>
              <a:rPr lang="es-ES" dirty="0" err="1" smtClean="0"/>
              <a:t>exitancia</a:t>
            </a:r>
            <a:r>
              <a:rPr lang="es-ES" dirty="0"/>
              <a:t> (M</a:t>
            </a:r>
            <a:r>
              <a:rPr lang="el-GR" dirty="0" smtClean="0"/>
              <a:t>λ</a:t>
            </a:r>
            <a:r>
              <a:rPr lang="es-ES" dirty="0" smtClean="0"/>
              <a:t>):</a:t>
            </a:r>
          </a:p>
          <a:p>
            <a:pPr marL="0" indent="0" algn="ctr">
              <a:buNone/>
            </a:pPr>
            <a:r>
              <a:rPr lang="es-ES" dirty="0">
                <a:latin typeface="TimesNewRomanPSMT"/>
              </a:rPr>
              <a:t>M</a:t>
            </a:r>
            <a:r>
              <a:rPr lang="el-GR" sz="1600" dirty="0">
                <a:latin typeface="SymbolMT"/>
              </a:rPr>
              <a:t>λ </a:t>
            </a:r>
            <a:r>
              <a:rPr lang="el-GR" dirty="0">
                <a:latin typeface="SymbolMT"/>
              </a:rPr>
              <a:t>= Φ</a:t>
            </a:r>
            <a:r>
              <a:rPr lang="el-GR" sz="1600" dirty="0">
                <a:latin typeface="SymbolMT"/>
              </a:rPr>
              <a:t>λ </a:t>
            </a:r>
            <a:r>
              <a:rPr lang="el-GR" dirty="0">
                <a:latin typeface="SymbolMT"/>
              </a:rPr>
              <a:t>/ Α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85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Para hacer aquí </a:t>
            </a:r>
            <a:r>
              <a:rPr lang="es-ES" dirty="0" err="1" smtClean="0"/>
              <a:t>meeesmo</a:t>
            </a:r>
            <a:r>
              <a:rPr lang="es-ES" dirty="0" smtClean="0"/>
              <a:t>…</a:t>
            </a:r>
            <a:r>
              <a:rPr lang="es-ES" dirty="0" err="1" smtClean="0"/>
              <a:t>hoo</a:t>
            </a:r>
            <a:r>
              <a:rPr lang="es-ES" dirty="0" smtClean="0"/>
              <a:t> </a:t>
            </a:r>
            <a:r>
              <a:rPr lang="es-ES" dirty="0" err="1" smtClean="0"/>
              <a:t>yhea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Calcular la cantidad de flujo radiante (por metro cuadrado) sobre una superficie que recibe 25000000 de W por Ha.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/>
          </a:p>
          <a:p>
            <a:r>
              <a:rPr lang="es-ES" sz="2000" dirty="0" smtClean="0"/>
              <a:t>¿Cuál es el flujo radiante saliente-inmediato si la reflexión hemisférica máxima es igual a 0.5? (contando en que el cuerpo no emite energía previamente absorbida) De nuevo dar la respuesta en por m</a:t>
            </a:r>
            <a:r>
              <a:rPr lang="es-ES" sz="2000" baseline="30000" dirty="0" smtClean="0"/>
              <a:t>2</a:t>
            </a:r>
            <a:r>
              <a:rPr lang="es-ES" sz="2000" dirty="0" smtClean="0"/>
              <a:t>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/>
          </a:p>
          <a:p>
            <a:r>
              <a:rPr lang="es-ES" sz="2000" dirty="0" smtClean="0"/>
              <a:t>Tienen 4 minutos!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40180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Resplandor/brillo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7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resplandor o brillo (</a:t>
            </a:r>
            <a:r>
              <a:rPr lang="es-ES" sz="2000" dirty="0">
                <a:latin typeface="TimesNewRomanPSMT"/>
              </a:rPr>
              <a:t>L</a:t>
            </a:r>
            <a:r>
              <a:rPr lang="el-GR" sz="1400" dirty="0">
                <a:latin typeface="SymbolMT"/>
              </a:rPr>
              <a:t>λ</a:t>
            </a:r>
            <a:r>
              <a:rPr lang="es-ES" sz="2000" dirty="0" smtClean="0"/>
              <a:t>) es el flujo radiante saliendo de una superficie o área proyectada (A) a una cierta dirección (</a:t>
            </a:r>
            <a:r>
              <a:rPr lang="el-GR" sz="2000" dirty="0"/>
              <a:t>θ</a:t>
            </a:r>
            <a:r>
              <a:rPr lang="es-ES" sz="2000" dirty="0" smtClean="0"/>
              <a:t>) y un ángulo solido (</a:t>
            </a:r>
            <a:r>
              <a:rPr lang="el-GR" sz="2000" dirty="0"/>
              <a:t>Ω</a:t>
            </a:r>
            <a:r>
              <a:rPr lang="es-ES" sz="2000" dirty="0" smtClean="0"/>
              <a:t>). Y es medido en watts por metro cuadrado por estereorradianes.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Es la medición radiométrica más precisa en PR.</a:t>
            </a:r>
            <a:endParaRPr lang="es-ES" sz="20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429000"/>
            <a:ext cx="17430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9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Conclusiones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000" dirty="0" smtClean="0"/>
              <a:t>La reflexión puede ser: especular, difusa o </a:t>
            </a:r>
            <a:r>
              <a:rPr lang="es-MX" sz="2000" dirty="0" err="1" smtClean="0"/>
              <a:t>lambertiana</a:t>
            </a:r>
            <a:r>
              <a:rPr lang="es-MX" sz="2000" dirty="0" smtClean="0"/>
              <a:t>.</a:t>
            </a:r>
          </a:p>
          <a:p>
            <a:endParaRPr lang="es-MX" sz="2000" dirty="0" smtClean="0"/>
          </a:p>
          <a:p>
            <a:r>
              <a:rPr lang="es-MX" sz="2000" dirty="0" smtClean="0"/>
              <a:t>Flujo Radiante: cantidad </a:t>
            </a:r>
            <a:r>
              <a:rPr lang="es-MX" sz="2000" dirty="0"/>
              <a:t>de energía radiante que llega a, que sale de o que pasa </a:t>
            </a:r>
            <a:r>
              <a:rPr lang="es-MX" sz="2000" dirty="0" smtClean="0"/>
              <a:t>a través </a:t>
            </a:r>
            <a:r>
              <a:rPr lang="es-MX" sz="2000" dirty="0"/>
              <a:t>de una superficie por unidad de </a:t>
            </a:r>
            <a:r>
              <a:rPr lang="es-MX" sz="2000" dirty="0" smtClean="0"/>
              <a:t>tiempo.</a:t>
            </a:r>
          </a:p>
          <a:p>
            <a:endParaRPr lang="es-MX" sz="2000" dirty="0"/>
          </a:p>
          <a:p>
            <a:r>
              <a:rPr lang="es-MX" sz="2000" dirty="0"/>
              <a:t>La “ecuación de capital de radiación” </a:t>
            </a:r>
            <a:r>
              <a:rPr lang="es-MX" sz="2000" dirty="0" smtClean="0"/>
              <a:t>:</a:t>
            </a:r>
          </a:p>
          <a:p>
            <a:endParaRPr lang="es-MX" sz="2000" dirty="0"/>
          </a:p>
          <a:p>
            <a:pPr marL="0" indent="0">
              <a:buNone/>
            </a:pPr>
            <a:r>
              <a:rPr lang="es-MX" sz="2000" dirty="0" err="1" smtClean="0"/>
              <a:t>Iλ</a:t>
            </a:r>
            <a:r>
              <a:rPr lang="es-MX" sz="2000" dirty="0" smtClean="0"/>
              <a:t> </a:t>
            </a:r>
            <a:r>
              <a:rPr lang="es-MX" sz="2000" dirty="0"/>
              <a:t>= </a:t>
            </a:r>
            <a:r>
              <a:rPr lang="es-MX" sz="2000" dirty="0" err="1"/>
              <a:t>rλ</a:t>
            </a:r>
            <a:r>
              <a:rPr lang="es-MX" sz="2000" dirty="0"/>
              <a:t> + αλ + </a:t>
            </a:r>
            <a:r>
              <a:rPr lang="es-MX" sz="2000" dirty="0" err="1" smtClean="0"/>
              <a:t>τλ</a:t>
            </a:r>
            <a:endParaRPr lang="es-MX" sz="2000" dirty="0" smtClean="0"/>
          </a:p>
          <a:p>
            <a:endParaRPr lang="es-MX" sz="2000" dirty="0"/>
          </a:p>
          <a:p>
            <a:r>
              <a:rPr lang="es-MX" sz="2000" dirty="0" smtClean="0"/>
              <a:t>Reflexión, absorbancia y transmisión hemisféricas</a:t>
            </a:r>
            <a:r>
              <a:rPr lang="es-MX" sz="2000" dirty="0" smtClean="0">
                <a:sym typeface="Wingdings" panose="05000000000000000000" pitchFamily="2" charset="2"/>
              </a:rPr>
              <a:t> relacione adimensionales del flujo radiante en una superficie.</a:t>
            </a:r>
          </a:p>
          <a:p>
            <a:endParaRPr lang="es-MX" sz="2000" dirty="0">
              <a:sym typeface="Wingdings" panose="05000000000000000000" pitchFamily="2" charset="2"/>
            </a:endParaRPr>
          </a:p>
          <a:p>
            <a:r>
              <a:rPr lang="es-MX" sz="2000" dirty="0" err="1" smtClean="0">
                <a:sym typeface="Wingdings" panose="05000000000000000000" pitchFamily="2" charset="2"/>
              </a:rPr>
              <a:t>Irradiancia</a:t>
            </a:r>
            <a:r>
              <a:rPr lang="es-MX" sz="2000" dirty="0" smtClean="0">
                <a:sym typeface="Wingdings" panose="05000000000000000000" pitchFamily="2" charset="2"/>
              </a:rPr>
              <a:t> y </a:t>
            </a:r>
            <a:r>
              <a:rPr lang="es-MX" sz="2000" dirty="0" err="1" smtClean="0">
                <a:sym typeface="Wingdings" panose="05000000000000000000" pitchFamily="2" charset="2"/>
              </a:rPr>
              <a:t>Exitancias</a:t>
            </a:r>
            <a:r>
              <a:rPr lang="es-MX" sz="2000" dirty="0" smtClean="0">
                <a:sym typeface="Wingdings" panose="05000000000000000000" pitchFamily="2" charset="2"/>
              </a:rPr>
              <a:t> mediciones de densidad del flujo radiante.</a:t>
            </a:r>
            <a:endParaRPr lang="es-MX" sz="2000" dirty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/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66528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205</TotalTime>
  <Words>1146</Words>
  <Application>Microsoft Office PowerPoint</Application>
  <PresentationFormat>Presentación en pantalla (4:3)</PresentationFormat>
  <Paragraphs>159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SymbolMT</vt:lpstr>
      <vt:lpstr>Times New Roman</vt:lpstr>
      <vt:lpstr>TimesNewRomanPSMT</vt:lpstr>
      <vt:lpstr>Wingdings</vt:lpstr>
      <vt:lpstr>Claridad</vt:lpstr>
      <vt:lpstr>Electromagnetismo e interacción materia y energía</vt:lpstr>
      <vt:lpstr>En la clase pasada…</vt:lpstr>
      <vt:lpstr>En esta clases</vt:lpstr>
      <vt:lpstr>La interacción de la materia con el terreno</vt:lpstr>
      <vt:lpstr>Reflexión</vt:lpstr>
      <vt:lpstr>Reflexión</vt:lpstr>
      <vt:lpstr>Reflexión</vt:lpstr>
      <vt:lpstr>Reflexión</vt:lpstr>
      <vt:lpstr>Flujo radiante</vt:lpstr>
      <vt:lpstr>Flujo radiante</vt:lpstr>
      <vt:lpstr>Cuantificación radiométrica:</vt:lpstr>
      <vt:lpstr>Cantidades radiométricas</vt:lpstr>
      <vt:lpstr>Para hacer aquí meeesmo…ssssiiiii!</vt:lpstr>
      <vt:lpstr>Reflexión Espectral</vt:lpstr>
      <vt:lpstr>Densidad de flujo radiante:</vt:lpstr>
      <vt:lpstr>Para hacer aquí meeesmo…hoo yhea!</vt:lpstr>
      <vt:lpstr>Resplandor/brillo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Electromagnetismo e interacción materia y energía</dc:title>
  <dc:creator>Raul</dc:creator>
  <cp:lastModifiedBy>Revisor</cp:lastModifiedBy>
  <cp:revision>28</cp:revision>
  <dcterms:created xsi:type="dcterms:W3CDTF">2013-03-20T18:12:06Z</dcterms:created>
  <dcterms:modified xsi:type="dcterms:W3CDTF">2017-10-25T16:43:55Z</dcterms:modified>
</cp:coreProperties>
</file>