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7" r:id="rId10"/>
    <p:sldId id="270" r:id="rId11"/>
    <p:sldId id="273" r:id="rId12"/>
    <p:sldId id="275" r:id="rId13"/>
    <p:sldId id="276" r:id="rId14"/>
    <p:sldId id="277" r:id="rId15"/>
    <p:sldId id="278" r:id="rId16"/>
    <p:sldId id="280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1B90C-5CD0-4195-9685-B0DCD858E365}" type="datetimeFigureOut">
              <a:rPr lang="es-MX" smtClean="0"/>
              <a:t>25/10/2017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9D9D0-409A-4F9F-84D1-BD058B6FF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699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EB90D4F-BC37-416F-A88C-1752A00045B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EC1E8A9-CE59-4294-A654-F76377661F3E}" type="slidenum">
              <a:rPr lang="es-ES" smtClean="0"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600" dirty="0" smtClean="0"/>
              <a:t>Propiedades espectrales de los materiales en la superficie terrestre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776864" cy="1752600"/>
          </a:xfrm>
        </p:spPr>
        <p:txBody>
          <a:bodyPr>
            <a:normAutofit/>
          </a:bodyPr>
          <a:lstStyle/>
          <a:p>
            <a:pPr algn="l"/>
            <a:r>
              <a:rPr lang="es-ES" sz="2000" dirty="0"/>
              <a:t>6.- Fundamentos de percepción remota</a:t>
            </a:r>
          </a:p>
          <a:p>
            <a:pPr algn="l"/>
            <a:r>
              <a:rPr lang="es-ES" sz="2000" dirty="0"/>
              <a:t>Clase: </a:t>
            </a:r>
            <a:r>
              <a:rPr lang="es-ES" sz="2000" smtClean="0"/>
              <a:t>Sensoría</a:t>
            </a:r>
            <a:r>
              <a:rPr lang="es-ES" sz="2000" dirty="0" smtClean="0"/>
              <a:t> </a:t>
            </a:r>
            <a:r>
              <a:rPr lang="es-ES" sz="2000" dirty="0"/>
              <a:t>Remota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4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En la clase pasada…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4978896" cy="4526280"/>
          </a:xfrm>
        </p:spPr>
        <p:txBody>
          <a:bodyPr>
            <a:noAutofit/>
          </a:bodyPr>
          <a:lstStyle/>
          <a:p>
            <a:r>
              <a:rPr lang="es-ES" sz="2000" dirty="0" smtClean="0"/>
              <a:t>Interacción materia y energía la luz se comporta como onda y como partícula a la vez… (hablando de bipolaridad).</a:t>
            </a:r>
          </a:p>
          <a:p>
            <a:r>
              <a:rPr lang="es-ES" sz="2000" dirty="0" smtClean="0"/>
              <a:t>Vimos cómo se comporta la radiación al pasar por la atmosfera.</a:t>
            </a:r>
          </a:p>
          <a:p>
            <a:r>
              <a:rPr lang="es-ES" sz="2000" dirty="0" smtClean="0"/>
              <a:t>Vimos cómo se comporta esta radiación al chocar con la superficie terrestre.</a:t>
            </a:r>
          </a:p>
          <a:p>
            <a:r>
              <a:rPr lang="es-ES" sz="2000" dirty="0" smtClean="0"/>
              <a:t>Vimos las medidas de: reflexión, flujo radiante y resplandor.</a:t>
            </a:r>
          </a:p>
          <a:p>
            <a:r>
              <a:rPr lang="es-ES" sz="2000" dirty="0" smtClean="0"/>
              <a:t>Vimos que El Profe es un sádico que nos va a preguntar sobre física cuántica en el examen final…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89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Esta clase…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643192" cy="4526280"/>
          </a:xfrm>
        </p:spPr>
        <p:txBody>
          <a:bodyPr>
            <a:normAutofit fontScale="92500" lnSpcReduction="20000"/>
          </a:bodyPr>
          <a:lstStyle/>
          <a:p>
            <a:r>
              <a:rPr lang="es-ES" sz="2000" dirty="0" smtClean="0"/>
              <a:t>Veremos propiedades espectrales de los materiales sobre la superficie terrestre.</a:t>
            </a:r>
          </a:p>
          <a:p>
            <a:endParaRPr lang="es-ES" sz="2000" dirty="0" smtClean="0"/>
          </a:p>
          <a:p>
            <a:r>
              <a:rPr lang="es-ES" sz="2000" dirty="0" smtClean="0"/>
              <a:t>Interacciones de la luz visible con pigmentos y células de parénquima empalizadas (hojas).</a:t>
            </a:r>
          </a:p>
          <a:p>
            <a:endParaRPr lang="es-ES" sz="2000" dirty="0" smtClean="0"/>
          </a:p>
          <a:p>
            <a:r>
              <a:rPr lang="es-ES" sz="2000" dirty="0" smtClean="0"/>
              <a:t>Interacciones con las células esponjosas del </a:t>
            </a:r>
            <a:r>
              <a:rPr lang="es-ES" sz="2000" dirty="0" err="1" smtClean="0"/>
              <a:t>mesofilo</a:t>
            </a:r>
            <a:r>
              <a:rPr lang="es-ES" sz="2000" dirty="0" smtClean="0"/>
              <a:t> (hojas).</a:t>
            </a:r>
          </a:p>
          <a:p>
            <a:endParaRPr lang="es-ES" sz="2000" dirty="0" smtClean="0"/>
          </a:p>
          <a:p>
            <a:r>
              <a:rPr lang="es-ES" sz="2000" dirty="0" smtClean="0"/>
              <a:t>Contenido de agua en suelo.</a:t>
            </a:r>
          </a:p>
          <a:p>
            <a:endParaRPr lang="es-ES" sz="2000" dirty="0" smtClean="0"/>
          </a:p>
          <a:p>
            <a:r>
              <a:rPr lang="es-ES" sz="2000" dirty="0" smtClean="0"/>
              <a:t>Contenido de materia orgánica.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Rocas y minerales.</a:t>
            </a:r>
          </a:p>
          <a:p>
            <a:endParaRPr lang="es-ES" sz="2000" dirty="0" smtClean="0"/>
          </a:p>
          <a:p>
            <a:r>
              <a:rPr lang="es-ES" sz="2000" dirty="0" smtClean="0"/>
              <a:t>Mapas minerales derivados mediante imágenes </a:t>
            </a:r>
            <a:r>
              <a:rPr lang="es-ES" sz="2000" dirty="0" err="1" smtClean="0"/>
              <a:t>hiperespectrales</a:t>
            </a:r>
            <a:r>
              <a:rPr lang="es-ES" sz="2000" dirty="0" smtClean="0"/>
              <a:t>.</a:t>
            </a:r>
          </a:p>
          <a:p>
            <a:endParaRPr lang="es-ES" sz="2000" dirty="0" smtClean="0"/>
          </a:p>
          <a:p>
            <a:pPr lvl="0">
              <a:buClr>
                <a:srgbClr val="72A376"/>
              </a:buClr>
            </a:pPr>
            <a:r>
              <a:rPr lang="es-ES" sz="2100" dirty="0">
                <a:solidFill>
                  <a:prstClr val="white"/>
                </a:solidFill>
              </a:rPr>
              <a:t>Espectrometría de imágenes.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252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Propiedades de los materiales en la superficie terrestre: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844824"/>
            <a:ext cx="8363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400" dirty="0" smtClean="0"/>
              <a:t>Los materiales responden diferente cuando son analizados a través del espectro electromagnético.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400" dirty="0"/>
          </a:p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s-ES" sz="2400" dirty="0"/>
          </a:p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2400" dirty="0" smtClean="0"/>
              <a:t>Utilizamos sus características espectrales como parte del proceso de diferenciación.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235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Firmas espectrales de los materiales:</a:t>
            </a:r>
            <a:endParaRPr lang="es-ES" sz="3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83568" y="1556792"/>
            <a:ext cx="770485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2400" dirty="0" smtClean="0"/>
              <a:t>La respuesta espectral particular de cada material sobre la superficie terrestre define su “firma espectral”.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400" dirty="0"/>
          </a:p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2400" dirty="0" smtClean="0"/>
              <a:t>Es basándose en estas firmas espectrales que los ingenieros diseñan los sensores óptimos para cada aplicación.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611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ES" sz="3200" dirty="0" smtClean="0"/>
              <a:t>Diversos componentes en la vegetación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395536" y="2060848"/>
            <a:ext cx="79208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Diferentes partes del espectro interactúan con diversos componentes en la vegetación.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Pigmentos en el visible.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Estructura en el infrarrojo cercano/medio.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Agua en la hoja en el infrarrojo medio.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688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200" dirty="0" smtClean="0"/>
              <a:t>Interacciones de la luz visible con pigmentos de las células de la parénquima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859216" cy="452628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Las células empalizadas contienen pigmentos de clorofila responsables de la absorción de la luz roja y azul.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Estos pigmentos absorben menos en el verde… ¿que pasa con la reflexión en el verde?</a:t>
            </a:r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¿Cómo se ve el follaje saludable con suficiente clorofila?</a:t>
            </a:r>
          </a:p>
        </p:txBody>
      </p:sp>
    </p:spTree>
    <p:extLst>
      <p:ext uri="{BB962C8B-B14F-4D97-AF65-F5344CB8AC3E}">
        <p14:creationId xmlns:p14="http://schemas.microsoft.com/office/powerpoint/2010/main" val="321272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3600" dirty="0" smtClean="0"/>
              <a:t>Interacción del infrarrojo cercano con el </a:t>
            </a:r>
            <a:r>
              <a:rPr lang="es-ES" sz="3600" dirty="0" err="1" smtClean="0"/>
              <a:t>mesofilo</a:t>
            </a:r>
            <a:r>
              <a:rPr lang="es-ES" sz="3600" dirty="0" smtClean="0"/>
              <a:t> esponjoso de la célula: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8003232" cy="4526280"/>
          </a:xfrm>
        </p:spPr>
        <p:txBody>
          <a:bodyPr/>
          <a:lstStyle/>
          <a:p>
            <a:r>
              <a:rPr lang="es-ES" sz="2000" dirty="0" smtClean="0"/>
              <a:t>Típicamente una hoja saludable refleja el infrarrojo cercano de manera muy eficiente entre los 700 y 1200 </a:t>
            </a:r>
            <a:r>
              <a:rPr lang="es-ES" sz="2000" dirty="0" err="1" smtClean="0"/>
              <a:t>nm</a:t>
            </a:r>
            <a:r>
              <a:rPr lang="es-ES" sz="2000" dirty="0" smtClean="0"/>
              <a:t> de longitud de onda.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smtClean="0"/>
              <a:t>Las células del </a:t>
            </a:r>
            <a:r>
              <a:rPr lang="es-ES" sz="2000" dirty="0" err="1" smtClean="0"/>
              <a:t>mesofilo</a:t>
            </a:r>
            <a:r>
              <a:rPr lang="es-ES" sz="2000" dirty="0" smtClean="0"/>
              <a:t> esponjoso en las hojas verdes controlan la cantidad de IR que es reflejado.</a:t>
            </a: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827584" y="5373216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 reflexión del infrarrojo se debe a la dispersión interna de la luz en el aire intercelular que compone la capa del </a:t>
            </a:r>
            <a:r>
              <a:rPr lang="es-ES" sz="2000" dirty="0" err="1" smtClean="0"/>
              <a:t>mesofilo</a:t>
            </a:r>
            <a:r>
              <a:rPr lang="es-ES" sz="2000" dirty="0" smtClean="0"/>
              <a:t> en las hojas.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8461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Resumiendo lo que pasa con la radiación y las hojas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560" y="1575214"/>
            <a:ext cx="79208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 serie de células que conforman la hoja hace que la luz tenga que pasar, quedarse o reflejarse del pastel en cuestión…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Las longitudes de onda más cortas son por lo general absorbidas o reflejadas en las células empalizadas, el infrarrojo se refleja del </a:t>
            </a:r>
            <a:r>
              <a:rPr lang="es-ES" sz="2000" dirty="0" err="1" smtClean="0"/>
              <a:t>mesofilo</a:t>
            </a:r>
            <a:r>
              <a:rPr lang="es-ES" sz="2000" dirty="0" smtClean="0"/>
              <a:t> y algo de la radiación pasa.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¿Por qué vemos las hojas verdes aun estando a la sombra?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2576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32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</a:rPr>
              <a:t>Como podemos usar las propiedades espectrales de la vegetación para </a:t>
            </a:r>
            <a:r>
              <a:rPr lang="es-ES" sz="3200" dirty="0" smtClean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</a:rPr>
              <a:t>análisis?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28800"/>
            <a:ext cx="3153280" cy="4858829"/>
          </a:xfrm>
        </p:spPr>
      </p:pic>
      <p:sp>
        <p:nvSpPr>
          <p:cNvPr id="5" name="4 CuadroTexto"/>
          <p:cNvSpPr txBox="1"/>
          <p:nvPr/>
        </p:nvSpPr>
        <p:spPr>
          <a:xfrm>
            <a:off x="755576" y="1686315"/>
            <a:ext cx="3960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Esta es una imagen de </a:t>
            </a:r>
            <a:r>
              <a:rPr lang="es-ES" dirty="0" err="1"/>
              <a:t>L</a:t>
            </a:r>
            <a:r>
              <a:rPr lang="es-ES" dirty="0" err="1" smtClean="0"/>
              <a:t>andsat</a:t>
            </a:r>
            <a:r>
              <a:rPr lang="es-ES" dirty="0" smtClean="0"/>
              <a:t> TM en la frontera entre México y los EU.</a:t>
            </a:r>
          </a:p>
          <a:p>
            <a:endParaRPr lang="es-ES" dirty="0"/>
          </a:p>
          <a:p>
            <a:r>
              <a:rPr lang="es-ES" dirty="0" smtClean="0"/>
              <a:t>Es un compuesto de color falso:</a:t>
            </a:r>
          </a:p>
          <a:p>
            <a:endParaRPr lang="es-ES" dirty="0"/>
          </a:p>
          <a:p>
            <a:r>
              <a:rPr lang="es-ES" dirty="0" smtClean="0"/>
              <a:t>Verde </a:t>
            </a:r>
            <a:r>
              <a:rPr lang="es-ES" dirty="0" smtClean="0">
                <a:sym typeface="Wingdings" pitchFamily="2" charset="2"/>
              </a:rPr>
              <a:t> Azul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Rojo  Verde</a:t>
            </a:r>
          </a:p>
          <a:p>
            <a:endParaRPr lang="es-ES" dirty="0" smtClean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Infrarrojo  Rojo</a:t>
            </a:r>
          </a:p>
          <a:p>
            <a:endParaRPr lang="es-ES" dirty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¿Por qué ponemos el Infrarrojo en el rojo?</a:t>
            </a:r>
          </a:p>
          <a:p>
            <a:endParaRPr lang="es-ES" dirty="0">
              <a:sym typeface="Wingdings" pitchFamily="2" charset="2"/>
            </a:endParaRPr>
          </a:p>
          <a:p>
            <a:r>
              <a:rPr lang="es-ES" dirty="0" smtClean="0">
                <a:sym typeface="Wingdings" pitchFamily="2" charset="2"/>
              </a:rPr>
              <a:t>¿Podemos ver las cosas azules (verdaderamente azules) en al imagen?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203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Contenido de materia orgánica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931224" cy="4526280"/>
          </a:xfrm>
        </p:spPr>
        <p:txBody>
          <a:bodyPr>
            <a:noAutofit/>
          </a:bodyPr>
          <a:lstStyle/>
          <a:p>
            <a:r>
              <a:rPr lang="es-ES" sz="2400" dirty="0" smtClean="0"/>
              <a:t>En general un suelo seco que casi no contiene materia orgánica exhibe una curva de reflejo mucho menos compleja que los suelo asociados a la vegetación.</a:t>
            </a:r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smtClean="0"/>
              <a:t>Suelos secos sin materia orgánica incrementan su reflejo a longitudes de onda mayores (especialmente en las regiones del visible, IR cercano e IR medio).</a:t>
            </a:r>
          </a:p>
        </p:txBody>
      </p:sp>
    </p:spTree>
    <p:extLst>
      <p:ext uri="{BB962C8B-B14F-4D97-AF65-F5344CB8AC3E}">
        <p14:creationId xmlns:p14="http://schemas.microsoft.com/office/powerpoint/2010/main" val="64103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Espectrometría de imágenes: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6280"/>
          </a:xfrm>
        </p:spPr>
        <p:txBody>
          <a:bodyPr>
            <a:normAutofit/>
          </a:bodyPr>
          <a:lstStyle/>
          <a:p>
            <a:endParaRPr lang="es-ES" sz="2800" dirty="0" smtClean="0"/>
          </a:p>
          <a:p>
            <a:endParaRPr lang="es-ES" sz="2800" dirty="0"/>
          </a:p>
          <a:p>
            <a:r>
              <a:rPr lang="es-ES" sz="2800" dirty="0" smtClean="0"/>
              <a:t>Los </a:t>
            </a:r>
            <a:r>
              <a:rPr lang="es-ES" sz="2800" dirty="0" err="1" smtClean="0"/>
              <a:t>espectrometros</a:t>
            </a:r>
            <a:r>
              <a:rPr lang="es-ES" sz="2800" dirty="0" smtClean="0"/>
              <a:t> pueden proporcionar información detallada de las composiciones minerales en bandas espectrales muy delgadas, lo que nos deja identificar características distintivas entre ellos.</a:t>
            </a:r>
          </a:p>
        </p:txBody>
      </p:sp>
    </p:spTree>
    <p:extLst>
      <p:ext uri="{BB962C8B-B14F-4D97-AF65-F5344CB8AC3E}">
        <p14:creationId xmlns:p14="http://schemas.microsoft.com/office/powerpoint/2010/main" val="379105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/>
              <a:t>Espectrometría de imágenes: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8075240" cy="452628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La importancia de usar espectrometría para discernir entre tipos de roca.</a:t>
            </a:r>
          </a:p>
          <a:p>
            <a:endParaRPr lang="es-ES" sz="2800" dirty="0" smtClean="0"/>
          </a:p>
          <a:p>
            <a:endParaRPr lang="es-ES" sz="2800" dirty="0" smtClean="0"/>
          </a:p>
          <a:p>
            <a:r>
              <a:rPr lang="es-ES" sz="2800" dirty="0" err="1" smtClean="0"/>
              <a:t>Landsat</a:t>
            </a:r>
            <a:r>
              <a:rPr lang="es-ES" sz="2800" dirty="0" smtClean="0"/>
              <a:t> TM comparado con los 63 canales espectrales de GERIS (</a:t>
            </a:r>
            <a:r>
              <a:rPr lang="en-US" sz="2800" dirty="0"/>
              <a:t>Geophysical Environmental Research Imaging </a:t>
            </a:r>
            <a:r>
              <a:rPr lang="en-US" sz="2800" dirty="0" smtClean="0"/>
              <a:t>Spectrometer). </a:t>
            </a:r>
            <a:r>
              <a:rPr lang="en-US" sz="2800" dirty="0" err="1" smtClean="0"/>
              <a:t>Experimento</a:t>
            </a:r>
            <a:r>
              <a:rPr lang="en-US" sz="2800" dirty="0" smtClean="0"/>
              <a:t> </a:t>
            </a:r>
            <a:r>
              <a:rPr lang="en-US" sz="2800" dirty="0" err="1" smtClean="0"/>
              <a:t>realizado</a:t>
            </a:r>
            <a:r>
              <a:rPr lang="en-US" sz="2800" dirty="0"/>
              <a:t> en </a:t>
            </a:r>
            <a:r>
              <a:rPr lang="en-US" sz="2800" dirty="0" smtClean="0"/>
              <a:t>Cuprite, Nevada.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222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Discriminación de minerales y rocas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787208" cy="452628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Gran parte de la discriminación de rocas solo puede ser realizada en la región del infrarrojo térmico del espectro.</a:t>
            </a:r>
          </a:p>
          <a:p>
            <a:endParaRPr lang="es-ES" sz="2800" dirty="0"/>
          </a:p>
          <a:p>
            <a:r>
              <a:rPr lang="es-ES" sz="2800" dirty="0" smtClean="0"/>
              <a:t>ASTER es uno de los principales instrumentos proporcionando información en esta región.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992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Mapas minerales </a:t>
            </a:r>
            <a:r>
              <a:rPr lang="es-ES" sz="3200" dirty="0" err="1" smtClean="0"/>
              <a:t>hiperespectrales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46237"/>
            <a:ext cx="7931224" cy="4526280"/>
          </a:xfrm>
        </p:spPr>
        <p:txBody>
          <a:bodyPr/>
          <a:lstStyle/>
          <a:p>
            <a:r>
              <a:rPr lang="es-ES" sz="2400" dirty="0" smtClean="0"/>
              <a:t>Combinaciones de bandas de instrumentos </a:t>
            </a:r>
            <a:r>
              <a:rPr lang="es-ES" sz="2400" dirty="0" err="1" smtClean="0"/>
              <a:t>hiperespectrales</a:t>
            </a:r>
            <a:r>
              <a:rPr lang="es-ES" sz="2400" dirty="0" smtClean="0"/>
              <a:t> nos puede permitir mapear la distribución de la concentración de minerales específicos.</a:t>
            </a:r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Compuestos como estos pueden ser la base de una clasificación geológica usando bibliotecas espectrales y programas especializados para procesar datos </a:t>
            </a:r>
            <a:r>
              <a:rPr lang="es-ES" sz="2400" dirty="0" err="1" smtClean="0"/>
              <a:t>hiperespectrales</a:t>
            </a:r>
            <a:r>
              <a:rPr lang="es-ES" sz="2400" dirty="0" smtClean="0"/>
              <a:t>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83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3200" dirty="0" smtClean="0"/>
              <a:t>Conclusiones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 smtClean="0"/>
              <a:t>Cada material tiene su huella espectral.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 err="1"/>
              <a:t>H</a:t>
            </a:r>
            <a:r>
              <a:rPr lang="es-ES" sz="2000" dirty="0" err="1" smtClean="0"/>
              <a:t>iperespctral</a:t>
            </a:r>
            <a:r>
              <a:rPr lang="es-ES" sz="2000" dirty="0" smtClean="0">
                <a:sym typeface="Wingdings" pitchFamily="2" charset="2"/>
              </a:rPr>
              <a:t> mayor definición.</a:t>
            </a:r>
          </a:p>
          <a:p>
            <a:endParaRPr lang="es-ES" sz="2000" dirty="0" smtClean="0">
              <a:sym typeface="Wingdings" pitchFamily="2" charset="2"/>
            </a:endParaRPr>
          </a:p>
          <a:p>
            <a:endParaRPr lang="es-ES" sz="2000" dirty="0">
              <a:sym typeface="Wingdings" pitchFamily="2" charset="2"/>
            </a:endParaRPr>
          </a:p>
          <a:p>
            <a:endParaRPr lang="es-ES" sz="2000" dirty="0" smtClean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Vegetación productividad, LAI.</a:t>
            </a:r>
          </a:p>
          <a:p>
            <a:endParaRPr lang="es-ES" sz="2000" dirty="0" smtClean="0">
              <a:sym typeface="Wingdings" pitchFamily="2" charset="2"/>
            </a:endParaRPr>
          </a:p>
          <a:p>
            <a:endParaRPr lang="es-ES" sz="2000" dirty="0">
              <a:sym typeface="Wingdings" pitchFamily="2" charset="2"/>
            </a:endParaRPr>
          </a:p>
          <a:p>
            <a:endParaRPr lang="es-ES" sz="2000" dirty="0" smtClean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Geología mapas de distribución concentración</a:t>
            </a:r>
          </a:p>
          <a:p>
            <a:endParaRPr lang="es-ES" dirty="0" smtClean="0">
              <a:sym typeface="Wingdings" pitchFamily="2" charset="2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127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264</TotalTime>
  <Words>799</Words>
  <Application>Microsoft Office PowerPoint</Application>
  <PresentationFormat>Presentación en pantalla (4:3)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Rockwell</vt:lpstr>
      <vt:lpstr>Wingdings</vt:lpstr>
      <vt:lpstr>Wingdings 2</vt:lpstr>
      <vt:lpstr>Fundición</vt:lpstr>
      <vt:lpstr>Propiedades espectrales de los materiales en la superficie terrestre</vt:lpstr>
      <vt:lpstr>En la clase pasada…</vt:lpstr>
      <vt:lpstr>Esta clase…</vt:lpstr>
      <vt:lpstr>Propiedades de los materiales en la superficie terrestre:</vt:lpstr>
      <vt:lpstr>Firmas espectrales de los materiales:</vt:lpstr>
      <vt:lpstr>Diversos componentes en la vegetación</vt:lpstr>
      <vt:lpstr>Interacciones de la luz visible con pigmentos de las células de la parénquima </vt:lpstr>
      <vt:lpstr>Interacción del infrarrojo cercano con el mesofilo esponjoso de la célula:</vt:lpstr>
      <vt:lpstr>Resumiendo lo que pasa con la radiación y las hojas</vt:lpstr>
      <vt:lpstr>Como podemos usar las propiedades espectrales de la vegetación para análisis?</vt:lpstr>
      <vt:lpstr>Contenido de materia orgánica</vt:lpstr>
      <vt:lpstr>Espectrometría de imágenes:</vt:lpstr>
      <vt:lpstr>Espectrometría de imágenes:</vt:lpstr>
      <vt:lpstr>Discriminación de minerales y rocas</vt:lpstr>
      <vt:lpstr>Mapas minerales hiperespectrales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Propiedades espectrales de los materiales en la superficie terrestre</dc:title>
  <dc:creator>Raul</dc:creator>
  <cp:lastModifiedBy>Revisor</cp:lastModifiedBy>
  <cp:revision>46</cp:revision>
  <dcterms:created xsi:type="dcterms:W3CDTF">2013-04-01T20:58:41Z</dcterms:created>
  <dcterms:modified xsi:type="dcterms:W3CDTF">2017-10-25T16:44:06Z</dcterms:modified>
</cp:coreProperties>
</file>