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2"/>
  </p:notesMasterIdLst>
  <p:sldIdLst>
    <p:sldId id="256" r:id="rId2"/>
    <p:sldId id="257" r:id="rId3"/>
    <p:sldId id="270" r:id="rId4"/>
    <p:sldId id="258" r:id="rId5"/>
    <p:sldId id="259" r:id="rId6"/>
    <p:sldId id="272" r:id="rId7"/>
    <p:sldId id="275" r:id="rId8"/>
    <p:sldId id="271" r:id="rId9"/>
    <p:sldId id="276" r:id="rId10"/>
    <p:sldId id="260" r:id="rId11"/>
    <p:sldId id="273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9" r:id="rId20"/>
    <p:sldId id="274" r:id="rId2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D8382-A9A4-4B6E-8E03-F9F0AE751A22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4E7A2-1F60-40A6-A3B1-6744BC67AFA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3818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4E7A2-1F60-40A6-A3B1-6744BC67AFAA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6587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4E7A2-1F60-40A6-A3B1-6744BC67AFAA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983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4E7A2-1F60-40A6-A3B1-6744BC67AFAA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7894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4E7A2-1F60-40A6-A3B1-6744BC67AFAA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7894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dondear rectángulo de esquina diagonal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9" name="8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s-E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Haga clic en el icono para agregar una imagen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dondear rectángulo de esquina diagonal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600" dirty="0" smtClean="0">
                <a:effectLst/>
              </a:rPr>
              <a:t>Principios de Mapeo y </a:t>
            </a:r>
            <a:r>
              <a:rPr lang="es-ES" sz="3600" dirty="0">
                <a:effectLst/>
              </a:rPr>
              <a:t>Tipos de A</a:t>
            </a:r>
            <a:r>
              <a:rPr lang="es-ES" sz="3600" dirty="0" smtClean="0">
                <a:effectLst/>
              </a:rPr>
              <a:t>plicaciones</a:t>
            </a:r>
            <a:endParaRPr lang="es-ES" sz="3600" dirty="0">
              <a:effectLst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4653136"/>
            <a:ext cx="8298298" cy="1752600"/>
          </a:xfrm>
        </p:spPr>
        <p:txBody>
          <a:bodyPr>
            <a:normAutofit/>
          </a:bodyPr>
          <a:lstStyle/>
          <a:p>
            <a:pPr algn="l"/>
            <a:endParaRPr lang="es-ES" sz="2000" dirty="0"/>
          </a:p>
          <a:p>
            <a:pPr algn="l"/>
            <a:r>
              <a:rPr lang="es-ES" sz="2000" dirty="0" smtClean="0"/>
              <a:t>Clase</a:t>
            </a:r>
            <a:r>
              <a:rPr lang="es-ES" sz="2000" dirty="0"/>
              <a:t>: </a:t>
            </a:r>
            <a:r>
              <a:rPr lang="es-ES" sz="2000" smtClean="0"/>
              <a:t>Sensoría</a:t>
            </a:r>
            <a:r>
              <a:rPr lang="es-ES" sz="2000" dirty="0" smtClean="0"/>
              <a:t> </a:t>
            </a:r>
            <a:r>
              <a:rPr lang="es-ES" sz="2000" dirty="0"/>
              <a:t>Remota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899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200" dirty="0" smtClean="0">
                <a:effectLst/>
              </a:rPr>
              <a:t>¿Puedes hacer un mapa?</a:t>
            </a:r>
            <a:endParaRPr lang="es-ES" sz="3200" dirty="0">
              <a:effectLst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46237"/>
            <a:ext cx="5410944" cy="4526280"/>
          </a:xfrm>
        </p:spPr>
        <p:txBody>
          <a:bodyPr>
            <a:normAutofit lnSpcReduction="10000"/>
          </a:bodyPr>
          <a:lstStyle/>
          <a:p>
            <a:r>
              <a:rPr lang="es-ES" sz="2000" dirty="0" smtClean="0"/>
              <a:t>¿Cómo definirías lo que es un mapa?</a:t>
            </a:r>
          </a:p>
          <a:p>
            <a:endParaRPr lang="es-ES" sz="2000" dirty="0" smtClean="0"/>
          </a:p>
          <a:p>
            <a:pPr marL="0" indent="0">
              <a:buNone/>
            </a:pPr>
            <a:r>
              <a:rPr lang="es-ES" sz="2000" dirty="0" smtClean="0"/>
              <a:t>-</a:t>
            </a:r>
            <a:r>
              <a:rPr lang="es-ES" sz="2000" dirty="0"/>
              <a:t>Representación en una superficie usualmente plana, de toda un área o parte de ella. (</a:t>
            </a:r>
            <a:r>
              <a:rPr lang="es-ES" sz="2000" dirty="0" err="1"/>
              <a:t>Merriem-Webster</a:t>
            </a:r>
            <a:r>
              <a:rPr lang="es-ES" sz="2000" dirty="0"/>
              <a:t>, 2015).</a:t>
            </a:r>
          </a:p>
          <a:p>
            <a:pPr marL="0" indent="0">
              <a:buNone/>
            </a:pPr>
            <a:endParaRPr lang="es-ES" sz="2000" dirty="0"/>
          </a:p>
          <a:p>
            <a:r>
              <a:rPr lang="es-ES" sz="2000" dirty="0" smtClean="0"/>
              <a:t>¿Puedes entenderlo?</a:t>
            </a:r>
          </a:p>
          <a:p>
            <a:endParaRPr lang="es-ES" sz="2000" dirty="0"/>
          </a:p>
          <a:p>
            <a:r>
              <a:rPr lang="es-ES" sz="2000" dirty="0" smtClean="0"/>
              <a:t>¿Cuál es el proceso necesario para la creación de un mapa?</a:t>
            </a:r>
          </a:p>
          <a:p>
            <a:pPr marL="0" indent="0">
              <a:buNone/>
            </a:pPr>
            <a:endParaRPr lang="es-ES" sz="2000" dirty="0" smtClean="0"/>
          </a:p>
          <a:p>
            <a:pPr marL="0" indent="0">
              <a:buNone/>
            </a:pPr>
            <a:r>
              <a:rPr lang="es-ES" sz="2000" dirty="0" smtClean="0"/>
              <a:t>-</a:t>
            </a:r>
            <a:r>
              <a:rPr lang="es-ES" sz="2000" dirty="0"/>
              <a:t>E</a:t>
            </a:r>
            <a:r>
              <a:rPr lang="es-ES" sz="2000" dirty="0" smtClean="0"/>
              <a:t>l día de hoy llegamos a la gran conclusión de que ustedes son capaces de hacer, leer e interpretar un mapa... Aunque no lo hayan hecho ustedes mismos.</a:t>
            </a:r>
          </a:p>
          <a:p>
            <a:pPr marL="0" indent="0">
              <a:buNone/>
            </a:pPr>
            <a:endParaRPr lang="es-ES" sz="2000" dirty="0"/>
          </a:p>
          <a:p>
            <a:endParaRPr lang="es-ES" sz="2000" dirty="0"/>
          </a:p>
          <a:p>
            <a:pPr marL="0" indent="0">
              <a:buNone/>
            </a:pPr>
            <a:endParaRPr lang="es-ES" sz="2000" dirty="0"/>
          </a:p>
          <a:p>
            <a:pPr marL="0" indent="0">
              <a:buNone/>
            </a:pPr>
            <a:endParaRPr lang="es-ES" sz="2000" dirty="0"/>
          </a:p>
          <a:p>
            <a:pPr marL="0" indent="0">
              <a:buNone/>
            </a:pPr>
            <a:endParaRPr lang="es-ES" sz="2000" dirty="0" smtClean="0"/>
          </a:p>
          <a:p>
            <a:endParaRPr lang="es-E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524" y="1844824"/>
            <a:ext cx="3096344" cy="1947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933" y="4094517"/>
            <a:ext cx="2923525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311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sz="3200" dirty="0" smtClean="0">
                <a:solidFill>
                  <a:srgbClr val="EAEBDE">
                    <a:tint val="100000"/>
                    <a:shade val="90000"/>
                    <a:satMod val="250000"/>
                    <a:alpha val="100000"/>
                  </a:srgbClr>
                </a:solidFill>
                <a:effectLst/>
              </a:rPr>
              <a:t>¿Puedes </a:t>
            </a:r>
            <a:r>
              <a:rPr lang="es-ES" sz="3200" dirty="0">
                <a:solidFill>
                  <a:srgbClr val="EAEBDE">
                    <a:tint val="100000"/>
                    <a:shade val="90000"/>
                    <a:satMod val="250000"/>
                    <a:alpha val="100000"/>
                  </a:srgbClr>
                </a:solidFill>
                <a:effectLst/>
              </a:rPr>
              <a:t>hacer un mapa?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46237"/>
            <a:ext cx="8003232" cy="4526280"/>
          </a:xfrm>
        </p:spPr>
        <p:txBody>
          <a:bodyPr>
            <a:normAutofit/>
          </a:bodyPr>
          <a:lstStyle/>
          <a:p>
            <a:pPr marL="0" lvl="0" indent="0">
              <a:buClr>
                <a:srgbClr val="72A376"/>
              </a:buClr>
              <a:buNone/>
            </a:pPr>
            <a:r>
              <a:rPr lang="es-ES" sz="2000" dirty="0">
                <a:solidFill>
                  <a:prstClr val="white"/>
                </a:solidFill>
              </a:rPr>
              <a:t>Proceso Cartográfico: </a:t>
            </a:r>
            <a:r>
              <a:rPr lang="es-ES" sz="2000" dirty="0" smtClean="0">
                <a:solidFill>
                  <a:prstClr val="white"/>
                </a:solidFill>
              </a:rPr>
              <a:t>abstracción y simplificación </a:t>
            </a:r>
            <a:r>
              <a:rPr lang="es-ES" sz="2000" dirty="0">
                <a:solidFill>
                  <a:prstClr val="white"/>
                </a:solidFill>
              </a:rPr>
              <a:t>de elementos del mundo real para transpórtalos a una nueva realidad (mapa).</a:t>
            </a:r>
          </a:p>
          <a:p>
            <a:pPr marL="0" lvl="0" indent="0">
              <a:buClr>
                <a:srgbClr val="72A376"/>
              </a:buClr>
              <a:buNone/>
            </a:pPr>
            <a:endParaRPr lang="es-ES" sz="2000" dirty="0" smtClean="0">
              <a:solidFill>
                <a:prstClr val="white"/>
              </a:solidFill>
            </a:endParaRPr>
          </a:p>
          <a:p>
            <a:pPr marL="0" lvl="0" indent="0">
              <a:buClr>
                <a:srgbClr val="72A376"/>
              </a:buClr>
              <a:buNone/>
            </a:pPr>
            <a:endParaRPr lang="es-ES" sz="2000" dirty="0" smtClean="0">
              <a:solidFill>
                <a:prstClr val="white"/>
              </a:solidFill>
            </a:endParaRPr>
          </a:p>
          <a:p>
            <a:pPr marL="0" lvl="0" indent="0">
              <a:buClr>
                <a:srgbClr val="72A376"/>
              </a:buClr>
              <a:buNone/>
            </a:pPr>
            <a:r>
              <a:rPr lang="es-ES" sz="2000" dirty="0" smtClean="0">
                <a:solidFill>
                  <a:prstClr val="white"/>
                </a:solidFill>
              </a:rPr>
              <a:t>La </a:t>
            </a:r>
            <a:r>
              <a:rPr lang="es-ES" sz="2000" dirty="0">
                <a:solidFill>
                  <a:prstClr val="white"/>
                </a:solidFill>
              </a:rPr>
              <a:t>nueva realidad o mapa puede ser:</a:t>
            </a:r>
          </a:p>
          <a:p>
            <a:pPr marL="0" lvl="0" indent="0">
              <a:buClr>
                <a:srgbClr val="72A376"/>
              </a:buClr>
              <a:buNone/>
            </a:pPr>
            <a:endParaRPr lang="es-ES" sz="2000" dirty="0">
              <a:solidFill>
                <a:prstClr val="white"/>
              </a:solidFill>
            </a:endParaRPr>
          </a:p>
          <a:p>
            <a:pPr lvl="0">
              <a:buClr>
                <a:srgbClr val="72A376"/>
              </a:buClr>
            </a:pPr>
            <a:r>
              <a:rPr lang="es-ES" sz="2000" dirty="0">
                <a:solidFill>
                  <a:prstClr val="white"/>
                </a:solidFill>
              </a:rPr>
              <a:t>Leído</a:t>
            </a:r>
          </a:p>
          <a:p>
            <a:pPr lvl="0">
              <a:buClr>
                <a:srgbClr val="72A376"/>
              </a:buClr>
            </a:pPr>
            <a:r>
              <a:rPr lang="es-ES" sz="2000" dirty="0">
                <a:solidFill>
                  <a:prstClr val="white"/>
                </a:solidFill>
              </a:rPr>
              <a:t>Interpretado</a:t>
            </a:r>
          </a:p>
          <a:p>
            <a:pPr lvl="0">
              <a:buClr>
                <a:srgbClr val="72A376"/>
              </a:buClr>
            </a:pPr>
            <a:r>
              <a:rPr lang="es-ES" sz="2000" dirty="0">
                <a:solidFill>
                  <a:prstClr val="white"/>
                </a:solidFill>
              </a:rPr>
              <a:t>Usado para alterar la realidad de donde se extrajo</a:t>
            </a:r>
            <a:r>
              <a:rPr lang="es-ES" sz="2000" dirty="0" smtClean="0">
                <a:solidFill>
                  <a:prstClr val="white"/>
                </a:solidFill>
              </a:rPr>
              <a:t>.</a:t>
            </a:r>
          </a:p>
          <a:p>
            <a:pPr lvl="0">
              <a:buClr>
                <a:srgbClr val="72A376"/>
              </a:buClr>
            </a:pPr>
            <a:endParaRPr lang="es-ES" sz="2000" dirty="0">
              <a:solidFill>
                <a:prstClr val="white"/>
              </a:solidFill>
            </a:endParaRPr>
          </a:p>
          <a:p>
            <a:pPr lvl="0">
              <a:buClr>
                <a:srgbClr val="72A376"/>
              </a:buClr>
            </a:pPr>
            <a:endParaRPr lang="es-ES" sz="2000" dirty="0">
              <a:solidFill>
                <a:prstClr val="white"/>
              </a:solidFill>
            </a:endParaRPr>
          </a:p>
          <a:p>
            <a:pPr marL="0" lvl="0" indent="0">
              <a:buClr>
                <a:srgbClr val="72A376"/>
              </a:buClr>
              <a:buNone/>
            </a:pPr>
            <a:r>
              <a:rPr lang="es-ES" sz="2000" dirty="0">
                <a:solidFill>
                  <a:prstClr val="white"/>
                </a:solidFill>
              </a:rPr>
              <a:t>Lo anterior constituyen las a grandes rasgos lo que se denomina proceso </a:t>
            </a:r>
            <a:r>
              <a:rPr lang="es-ES" sz="2000" dirty="0" smtClean="0">
                <a:solidFill>
                  <a:prstClr val="white"/>
                </a:solidFill>
              </a:rPr>
              <a:t>cartográfico.</a:t>
            </a:r>
            <a:endParaRPr lang="es-ES" sz="2000" dirty="0">
              <a:solidFill>
                <a:prstClr val="white"/>
              </a:solidFill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0611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600" dirty="0" smtClean="0"/>
              <a:t>Proceso Cartográfico: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46237"/>
            <a:ext cx="4186808" cy="452628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sz="2200" dirty="0" smtClean="0"/>
              <a:t>4 pasos del Proceso </a:t>
            </a:r>
            <a:r>
              <a:rPr lang="es-ES" sz="2200" dirty="0"/>
              <a:t>C</a:t>
            </a:r>
            <a:r>
              <a:rPr lang="es-ES" sz="2200" dirty="0" smtClean="0"/>
              <a:t>artográfico </a:t>
            </a:r>
            <a:r>
              <a:rPr lang="es-ES" sz="2200" dirty="0"/>
              <a:t>(</a:t>
            </a:r>
            <a:r>
              <a:rPr lang="es-ES" sz="2200" dirty="0" err="1" smtClean="0"/>
              <a:t>Muehrcke</a:t>
            </a:r>
            <a:r>
              <a:rPr lang="es-ES" sz="2200" dirty="0"/>
              <a:t> y </a:t>
            </a:r>
            <a:r>
              <a:rPr lang="es-ES" sz="2200" dirty="0" err="1" smtClean="0"/>
              <a:t>Muehrcke</a:t>
            </a:r>
            <a:r>
              <a:rPr lang="es-ES" sz="2200" dirty="0" smtClean="0"/>
              <a:t>, 1992): </a:t>
            </a:r>
          </a:p>
          <a:p>
            <a:pPr marL="0" indent="0">
              <a:buNone/>
            </a:pPr>
            <a:endParaRPr lang="es-ES" sz="2200" dirty="0"/>
          </a:p>
          <a:p>
            <a:pPr marL="0" indent="0">
              <a:buNone/>
            </a:pPr>
            <a:r>
              <a:rPr lang="es-ES" sz="2200" u="sng" dirty="0" smtClean="0"/>
              <a:t>Colección </a:t>
            </a:r>
            <a:r>
              <a:rPr lang="es-ES" sz="2200" u="sng" dirty="0"/>
              <a:t>de </a:t>
            </a:r>
            <a:r>
              <a:rPr lang="es-ES" sz="2200" u="sng" dirty="0" smtClean="0"/>
              <a:t>datos</a:t>
            </a:r>
            <a:r>
              <a:rPr lang="es-ES" sz="2200" dirty="0" smtClean="0"/>
              <a:t>: Proceso que conlleva la transición de del mundo real a la perspectiva del que genera el mapa. (Limitado por la tecnología disponible y el objetivo del mapa).</a:t>
            </a:r>
          </a:p>
          <a:p>
            <a:pPr marL="0" indent="0">
              <a:buNone/>
            </a:pPr>
            <a:endParaRPr lang="es-ES" sz="2200" dirty="0" smtClean="0"/>
          </a:p>
          <a:p>
            <a:pPr marL="0" indent="0">
              <a:buNone/>
            </a:pPr>
            <a:r>
              <a:rPr lang="es-ES" sz="2200" dirty="0" smtClean="0"/>
              <a:t>-¿Que tan preciso es el equipo de medición (</a:t>
            </a:r>
            <a:r>
              <a:rPr lang="es-ES" sz="2200" dirty="0" err="1" smtClean="0"/>
              <a:t>gps</a:t>
            </a:r>
            <a:r>
              <a:rPr lang="es-ES" sz="2200" dirty="0" smtClean="0"/>
              <a:t>, brújula, nivel, </a:t>
            </a:r>
            <a:r>
              <a:rPr lang="es-ES" sz="2200" dirty="0" err="1" smtClean="0"/>
              <a:t>etc</a:t>
            </a:r>
            <a:r>
              <a:rPr lang="es-ES" sz="2200" dirty="0" smtClean="0"/>
              <a:t>)? ¿Para que quiero el mapa (como pondría los edificios o los caminos o los tipos de vegetación)?</a:t>
            </a:r>
            <a:endParaRPr lang="es-ES" sz="2200" dirty="0"/>
          </a:p>
          <a:p>
            <a:endParaRPr lang="es-ES" sz="20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708920"/>
            <a:ext cx="3172435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19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600" dirty="0"/>
              <a:t>Proceso Cartográfico: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46237"/>
            <a:ext cx="4978896" cy="45262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2000" dirty="0"/>
              <a:t>4 pasos del Proceso Cartográfico (</a:t>
            </a:r>
            <a:r>
              <a:rPr lang="es-ES" sz="2000" dirty="0" err="1"/>
              <a:t>Muehrcke</a:t>
            </a:r>
            <a:r>
              <a:rPr lang="es-ES" sz="2000" dirty="0"/>
              <a:t>): </a:t>
            </a:r>
            <a:endParaRPr lang="es-ES" sz="2000" dirty="0" smtClean="0"/>
          </a:p>
          <a:p>
            <a:pPr marL="0" indent="0">
              <a:buNone/>
            </a:pPr>
            <a:endParaRPr lang="es-ES" sz="2000" dirty="0"/>
          </a:p>
          <a:p>
            <a:pPr lvl="0">
              <a:buClr>
                <a:srgbClr val="72A376"/>
              </a:buClr>
            </a:pPr>
            <a:r>
              <a:rPr lang="es-ES" sz="2000" dirty="0">
                <a:solidFill>
                  <a:prstClr val="white"/>
                </a:solidFill>
              </a:rPr>
              <a:t>Abstracción cartográfica: Transformación </a:t>
            </a:r>
            <a:r>
              <a:rPr lang="es-ES" sz="2000" dirty="0" smtClean="0">
                <a:solidFill>
                  <a:prstClr val="white"/>
                </a:solidFill>
              </a:rPr>
              <a:t>de la realidad a </a:t>
            </a:r>
            <a:r>
              <a:rPr lang="es-ES" sz="2000" dirty="0">
                <a:solidFill>
                  <a:prstClr val="white"/>
                </a:solidFill>
              </a:rPr>
              <a:t>la perspectiva del que genera el </a:t>
            </a:r>
            <a:r>
              <a:rPr lang="es-ES" sz="2000" dirty="0" smtClean="0">
                <a:solidFill>
                  <a:prstClr val="white"/>
                </a:solidFill>
              </a:rPr>
              <a:t>mapa. </a:t>
            </a:r>
            <a:r>
              <a:rPr lang="es-ES" sz="2000" dirty="0">
                <a:solidFill>
                  <a:prstClr val="white"/>
                </a:solidFill>
              </a:rPr>
              <a:t>Abstracción de los datos para comunicar lo que se </a:t>
            </a:r>
            <a:r>
              <a:rPr lang="es-ES" sz="2000" dirty="0" smtClean="0">
                <a:solidFill>
                  <a:prstClr val="white"/>
                </a:solidFill>
              </a:rPr>
              <a:t>desee (depende de la intención del que genera el mapa).</a:t>
            </a:r>
            <a:endParaRPr lang="es-ES" sz="2000" dirty="0">
              <a:solidFill>
                <a:prstClr val="white"/>
              </a:solidFill>
            </a:endParaRPr>
          </a:p>
          <a:p>
            <a:pPr marL="0" lvl="0" indent="0">
              <a:buClr>
                <a:srgbClr val="72A376"/>
              </a:buClr>
              <a:buNone/>
            </a:pPr>
            <a:endParaRPr lang="es-ES" sz="2000" dirty="0" smtClean="0">
              <a:solidFill>
                <a:prstClr val="white"/>
              </a:solidFill>
            </a:endParaRPr>
          </a:p>
          <a:p>
            <a:pPr marL="0" lvl="0" indent="0">
              <a:buClr>
                <a:srgbClr val="72A376"/>
              </a:buClr>
              <a:buNone/>
            </a:pPr>
            <a:r>
              <a:rPr lang="es-ES" sz="2000" dirty="0" smtClean="0">
                <a:solidFill>
                  <a:prstClr val="white"/>
                </a:solidFill>
              </a:rPr>
              <a:t> - Tu quieres un mapa que denote el área que ocupan los embalses en sonora</a:t>
            </a:r>
            <a:r>
              <a:rPr lang="es-ES" sz="2000" dirty="0">
                <a:solidFill>
                  <a:prstClr val="white"/>
                </a:solidFill>
              </a:rPr>
              <a:t>.</a:t>
            </a:r>
            <a:r>
              <a:rPr lang="es-ES" sz="2000" dirty="0" smtClean="0">
                <a:solidFill>
                  <a:prstClr val="white"/>
                </a:solidFill>
              </a:rPr>
              <a:t> ¿mapearías los embalses como puntos? ¿Como líneas? ¿Polígonos?</a:t>
            </a:r>
          </a:p>
          <a:p>
            <a:pPr marL="0" lvl="0" indent="0">
              <a:buClr>
                <a:srgbClr val="72A376"/>
              </a:buClr>
              <a:buNone/>
            </a:pPr>
            <a:endParaRPr lang="es-ES" sz="1900" dirty="0">
              <a:solidFill>
                <a:prstClr val="white"/>
              </a:solidFill>
            </a:endParaRPr>
          </a:p>
          <a:p>
            <a:pPr marL="0" indent="0">
              <a:buNone/>
            </a:pPr>
            <a:endParaRPr lang="es-ES" sz="2000" dirty="0" smtClean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214744" y="2786255"/>
            <a:ext cx="3746170" cy="200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68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sz="3600" dirty="0">
                <a:solidFill>
                  <a:srgbClr val="EAEBDE">
                    <a:tint val="100000"/>
                    <a:shade val="90000"/>
                    <a:satMod val="250000"/>
                    <a:alpha val="100000"/>
                  </a:srgbClr>
                </a:solidFill>
              </a:rPr>
              <a:t>Proceso Cartográfico: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46237"/>
            <a:ext cx="7859216" cy="4526280"/>
          </a:xfrm>
        </p:spPr>
        <p:txBody>
          <a:bodyPr/>
          <a:lstStyle/>
          <a:p>
            <a:pPr marL="0" lvl="0" indent="0">
              <a:buClr>
                <a:srgbClr val="72A376"/>
              </a:buClr>
              <a:buNone/>
            </a:pPr>
            <a:r>
              <a:rPr lang="es-ES" sz="2000" dirty="0">
                <a:solidFill>
                  <a:prstClr val="white"/>
                </a:solidFill>
              </a:rPr>
              <a:t>4 pasos del Proceso Cartográfico (</a:t>
            </a:r>
            <a:r>
              <a:rPr lang="es-ES" sz="2000" dirty="0" err="1">
                <a:solidFill>
                  <a:prstClr val="white"/>
                </a:solidFill>
              </a:rPr>
              <a:t>Muehrcke</a:t>
            </a:r>
            <a:r>
              <a:rPr lang="es-ES" sz="2000" dirty="0">
                <a:solidFill>
                  <a:prstClr val="white"/>
                </a:solidFill>
              </a:rPr>
              <a:t>): </a:t>
            </a:r>
            <a:endParaRPr lang="es-ES" sz="2000" dirty="0" smtClean="0">
              <a:solidFill>
                <a:prstClr val="white"/>
              </a:solidFill>
            </a:endParaRPr>
          </a:p>
          <a:p>
            <a:pPr marL="0" lvl="0" indent="0">
              <a:buClr>
                <a:srgbClr val="72A376"/>
              </a:buClr>
              <a:buNone/>
            </a:pPr>
            <a:endParaRPr lang="es-ES" sz="2000" dirty="0" smtClean="0">
              <a:solidFill>
                <a:prstClr val="white"/>
              </a:solidFill>
            </a:endParaRPr>
          </a:p>
          <a:p>
            <a:pPr marL="0" lvl="0" indent="0">
              <a:buClr>
                <a:srgbClr val="72A376"/>
              </a:buClr>
              <a:buNone/>
            </a:pPr>
            <a:endParaRPr lang="es-ES" sz="2000" dirty="0">
              <a:solidFill>
                <a:prstClr val="white"/>
              </a:solidFill>
            </a:endParaRPr>
          </a:p>
          <a:p>
            <a:pPr lvl="0">
              <a:buClr>
                <a:srgbClr val="72A376"/>
              </a:buClr>
            </a:pPr>
            <a:r>
              <a:rPr lang="es-ES" sz="2000" dirty="0">
                <a:solidFill>
                  <a:prstClr val="white"/>
                </a:solidFill>
              </a:rPr>
              <a:t>Lectura y análisis de mapa: Abstracción del usuario del mapa para concebir su realidad propia (rara vez la visión del creador del mapa concuerda con la del usuario).</a:t>
            </a:r>
          </a:p>
          <a:p>
            <a:pPr lvl="0">
              <a:buClr>
                <a:srgbClr val="72A376"/>
              </a:buClr>
            </a:pPr>
            <a:endParaRPr lang="es-ES" sz="1700" dirty="0" smtClean="0">
              <a:solidFill>
                <a:prstClr val="white"/>
              </a:solidFill>
            </a:endParaRPr>
          </a:p>
          <a:p>
            <a:pPr lvl="0">
              <a:buClr>
                <a:srgbClr val="72A376"/>
              </a:buClr>
            </a:pPr>
            <a:endParaRPr lang="es-ES" sz="1700" dirty="0">
              <a:solidFill>
                <a:prstClr val="white"/>
              </a:solidFill>
            </a:endParaRPr>
          </a:p>
          <a:p>
            <a:pPr marL="0" lvl="0" indent="0">
              <a:buClr>
                <a:srgbClr val="72A376"/>
              </a:buClr>
              <a:buNone/>
            </a:pPr>
            <a:r>
              <a:rPr lang="es-ES" sz="1700" dirty="0" smtClean="0">
                <a:solidFill>
                  <a:prstClr val="white"/>
                </a:solidFill>
              </a:rPr>
              <a:t>- </a:t>
            </a:r>
            <a:r>
              <a:rPr lang="es-ES" sz="2000" dirty="0" smtClean="0">
                <a:solidFill>
                  <a:prstClr val="white"/>
                </a:solidFill>
              </a:rPr>
              <a:t>Muchas veces el analista no conoce el sitio mapeado físicamente… formas tu propia realidad con la información plasmada del creador del mapa. </a:t>
            </a:r>
            <a:endParaRPr lang="es-ES" sz="2000" dirty="0">
              <a:solidFill>
                <a:prstClr val="white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338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agenpng.com/wp-content/uploads/2015/09/mapa_mexic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764"/>
            <a:ext cx="8965337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179512" y="6623549"/>
            <a:ext cx="633670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00" dirty="0"/>
              <a:t>http://imagenpng.com/mapa-de-mexico-con-nombres/</a:t>
            </a:r>
          </a:p>
        </p:txBody>
      </p:sp>
    </p:spTree>
    <p:extLst>
      <p:ext uri="{BB962C8B-B14F-4D97-AF65-F5344CB8AC3E}">
        <p14:creationId xmlns:p14="http://schemas.microsoft.com/office/powerpoint/2010/main" val="364885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sz="3600" dirty="0">
                <a:solidFill>
                  <a:srgbClr val="EAEBDE">
                    <a:tint val="100000"/>
                    <a:shade val="90000"/>
                    <a:satMod val="250000"/>
                    <a:alpha val="100000"/>
                  </a:srgbClr>
                </a:solidFill>
              </a:rPr>
              <a:t>Proceso Cartográfico: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46237"/>
            <a:ext cx="8147248" cy="4526280"/>
          </a:xfrm>
        </p:spPr>
        <p:txBody>
          <a:bodyPr>
            <a:normAutofit/>
          </a:bodyPr>
          <a:lstStyle/>
          <a:p>
            <a:pPr marL="0" lvl="0" indent="0">
              <a:buClr>
                <a:srgbClr val="72A376"/>
              </a:buClr>
              <a:buNone/>
            </a:pPr>
            <a:r>
              <a:rPr lang="es-ES" sz="2000" dirty="0">
                <a:solidFill>
                  <a:prstClr val="white"/>
                </a:solidFill>
              </a:rPr>
              <a:t>4 pasos del Proceso Cartográfico (</a:t>
            </a:r>
            <a:r>
              <a:rPr lang="es-ES" sz="2000" dirty="0" err="1">
                <a:solidFill>
                  <a:prstClr val="white"/>
                </a:solidFill>
              </a:rPr>
              <a:t>Muehrcke</a:t>
            </a:r>
            <a:r>
              <a:rPr lang="es-ES" sz="2000" dirty="0" smtClean="0">
                <a:solidFill>
                  <a:prstClr val="white"/>
                </a:solidFill>
              </a:rPr>
              <a:t>):</a:t>
            </a:r>
          </a:p>
          <a:p>
            <a:pPr marL="0" lvl="0" indent="0">
              <a:buClr>
                <a:srgbClr val="72A376"/>
              </a:buClr>
              <a:buNone/>
            </a:pPr>
            <a:r>
              <a:rPr lang="es-ES" sz="2000" dirty="0" smtClean="0">
                <a:solidFill>
                  <a:prstClr val="white"/>
                </a:solidFill>
              </a:rPr>
              <a:t> </a:t>
            </a:r>
            <a:endParaRPr lang="es-ES" sz="2000" dirty="0">
              <a:solidFill>
                <a:prstClr val="white"/>
              </a:solidFill>
            </a:endParaRPr>
          </a:p>
          <a:p>
            <a:pPr lvl="0">
              <a:buClr>
                <a:srgbClr val="72A376"/>
              </a:buClr>
            </a:pPr>
            <a:r>
              <a:rPr lang="es-ES" sz="2000" dirty="0">
                <a:solidFill>
                  <a:prstClr val="white"/>
                </a:solidFill>
              </a:rPr>
              <a:t>Interpretación de mapa: la interpretación del usuario permite afectar la </a:t>
            </a:r>
            <a:r>
              <a:rPr lang="es-ES" sz="2000" dirty="0" smtClean="0">
                <a:solidFill>
                  <a:prstClr val="white"/>
                </a:solidFill>
              </a:rPr>
              <a:t>realidad, pues nos ayuda a tomar decisiones en cuanto al entorno físico.</a:t>
            </a:r>
          </a:p>
          <a:p>
            <a:pPr lvl="0">
              <a:buClr>
                <a:srgbClr val="72A376"/>
              </a:buClr>
            </a:pPr>
            <a:endParaRPr lang="es-ES" sz="2000" dirty="0" smtClean="0">
              <a:solidFill>
                <a:prstClr val="white"/>
              </a:solidFill>
            </a:endParaRPr>
          </a:p>
          <a:p>
            <a:pPr lvl="0">
              <a:buClr>
                <a:srgbClr val="72A376"/>
              </a:buClr>
            </a:pPr>
            <a:endParaRPr lang="es-ES" sz="2000" dirty="0">
              <a:solidFill>
                <a:prstClr val="white"/>
              </a:solidFill>
            </a:endParaRPr>
          </a:p>
          <a:p>
            <a:pPr lvl="0">
              <a:buClr>
                <a:srgbClr val="72A376"/>
              </a:buClr>
            </a:pPr>
            <a:r>
              <a:rPr lang="es-ES" sz="2000" dirty="0" smtClean="0">
                <a:solidFill>
                  <a:prstClr val="white"/>
                </a:solidFill>
              </a:rPr>
              <a:t>Determinación </a:t>
            </a:r>
            <a:r>
              <a:rPr lang="es-ES" sz="2000" dirty="0">
                <a:solidFill>
                  <a:prstClr val="white"/>
                </a:solidFill>
              </a:rPr>
              <a:t>de los mejores lugares para construir un supermercado, </a:t>
            </a:r>
            <a:r>
              <a:rPr lang="es-ES" sz="2000" dirty="0" smtClean="0">
                <a:solidFill>
                  <a:prstClr val="white"/>
                </a:solidFill>
              </a:rPr>
              <a:t>para </a:t>
            </a:r>
            <a:r>
              <a:rPr lang="es-ES" sz="2000" dirty="0">
                <a:solidFill>
                  <a:prstClr val="white"/>
                </a:solidFill>
              </a:rPr>
              <a:t>aponer un cerco, </a:t>
            </a:r>
            <a:r>
              <a:rPr lang="es-ES" sz="2000" dirty="0" smtClean="0">
                <a:solidFill>
                  <a:prstClr val="white"/>
                </a:solidFill>
              </a:rPr>
              <a:t>para llevar a cabo reforestación, etc.</a:t>
            </a:r>
          </a:p>
          <a:p>
            <a:pPr marL="0" lvl="0" indent="0">
              <a:buClr>
                <a:srgbClr val="72A376"/>
              </a:buClr>
              <a:buNone/>
            </a:pPr>
            <a:endParaRPr lang="es-ES" sz="2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70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404664"/>
            <a:ext cx="8568952" cy="606967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79512" y="6472974"/>
            <a:ext cx="66967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/>
              <a:t>http://calentamientoglobalclima.org/category/temperatura/</a:t>
            </a:r>
          </a:p>
        </p:txBody>
      </p:sp>
    </p:spTree>
    <p:extLst>
      <p:ext uri="{BB962C8B-B14F-4D97-AF65-F5344CB8AC3E}">
        <p14:creationId xmlns:p14="http://schemas.microsoft.com/office/powerpoint/2010/main" val="402894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200" dirty="0" smtClean="0"/>
              <a:t>Procesos de abstracción de un mapa: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82860" y="1592026"/>
            <a:ext cx="8229600" cy="452628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Necesario para la creación y lectura de mapas. 5 pasos principales.</a:t>
            </a:r>
          </a:p>
          <a:p>
            <a:endParaRPr lang="es-ES" sz="2000" dirty="0" smtClean="0"/>
          </a:p>
          <a:p>
            <a:r>
              <a:rPr lang="es-ES" sz="2000" dirty="0" smtClean="0"/>
              <a:t>Útil para entender el proceso de abstracción de objetos </a:t>
            </a:r>
            <a:r>
              <a:rPr lang="es-ES" sz="2000" dirty="0"/>
              <a:t>y</a:t>
            </a:r>
            <a:r>
              <a:rPr lang="es-ES" sz="2000" dirty="0" smtClean="0"/>
              <a:t> su correcta representación por medio de símbolos en mapas.</a:t>
            </a:r>
            <a:endParaRPr lang="es-ES" sz="2000" dirty="0"/>
          </a:p>
        </p:txBody>
      </p:sp>
      <p:sp>
        <p:nvSpPr>
          <p:cNvPr id="4" name="3 CuadroTexto"/>
          <p:cNvSpPr txBox="1"/>
          <p:nvPr/>
        </p:nvSpPr>
        <p:spPr>
          <a:xfrm>
            <a:off x="395535" y="4599711"/>
            <a:ext cx="111612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Punto</a:t>
            </a:r>
          </a:p>
          <a:p>
            <a:r>
              <a:rPr lang="es-ES" dirty="0" smtClean="0"/>
              <a:t>Línea</a:t>
            </a:r>
          </a:p>
          <a:p>
            <a:r>
              <a:rPr lang="es-ES" dirty="0" smtClean="0"/>
              <a:t>Área</a:t>
            </a:r>
          </a:p>
          <a:p>
            <a:r>
              <a:rPr lang="es-ES" dirty="0" smtClean="0"/>
              <a:t>Volumen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1979712" y="4721621"/>
            <a:ext cx="144016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Discreto</a:t>
            </a:r>
          </a:p>
          <a:p>
            <a:r>
              <a:rPr lang="es-ES" dirty="0" smtClean="0"/>
              <a:t>Discontinuo</a:t>
            </a:r>
          </a:p>
          <a:p>
            <a:r>
              <a:rPr lang="es-ES" dirty="0" smtClean="0"/>
              <a:t>Continuo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3923927" y="4591415"/>
            <a:ext cx="113412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Nominal</a:t>
            </a:r>
          </a:p>
          <a:p>
            <a:r>
              <a:rPr lang="es-ES" dirty="0" smtClean="0"/>
              <a:t>Ordinal</a:t>
            </a:r>
          </a:p>
          <a:p>
            <a:r>
              <a:rPr lang="es-ES" dirty="0" smtClean="0"/>
              <a:t>Intervalo</a:t>
            </a:r>
          </a:p>
          <a:p>
            <a:r>
              <a:rPr lang="es-ES" dirty="0" smtClean="0"/>
              <a:t>Radio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5598114" y="4747750"/>
            <a:ext cx="108012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Punto</a:t>
            </a:r>
          </a:p>
          <a:p>
            <a:r>
              <a:rPr lang="es-ES" dirty="0" smtClean="0"/>
              <a:t>Línea</a:t>
            </a:r>
          </a:p>
          <a:p>
            <a:r>
              <a:rPr lang="es-ES" dirty="0" smtClean="0"/>
              <a:t>Área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7164288" y="4230379"/>
            <a:ext cx="1512168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Tamaño</a:t>
            </a:r>
          </a:p>
          <a:p>
            <a:r>
              <a:rPr lang="es-ES" dirty="0" smtClean="0"/>
              <a:t>Forma</a:t>
            </a:r>
          </a:p>
          <a:p>
            <a:r>
              <a:rPr lang="es-ES" dirty="0" smtClean="0"/>
              <a:t>Patrón </a:t>
            </a:r>
            <a:r>
              <a:rPr lang="es-ES" sz="1200" dirty="0" smtClean="0"/>
              <a:t>(orientación</a:t>
            </a:r>
            <a:endParaRPr lang="es-ES" sz="1200" dirty="0"/>
          </a:p>
          <a:p>
            <a:r>
              <a:rPr lang="es-ES" sz="1200" dirty="0" smtClean="0"/>
              <a:t>Arreglo)</a:t>
            </a:r>
          </a:p>
          <a:p>
            <a:r>
              <a:rPr lang="es-ES" dirty="0" smtClean="0"/>
              <a:t>Color </a:t>
            </a:r>
            <a:r>
              <a:rPr lang="es-ES" sz="1200" dirty="0" smtClean="0"/>
              <a:t>(matiz</a:t>
            </a:r>
          </a:p>
          <a:p>
            <a:r>
              <a:rPr lang="es-ES" sz="1200" dirty="0" smtClean="0"/>
              <a:t>Intensidad</a:t>
            </a:r>
          </a:p>
          <a:p>
            <a:r>
              <a:rPr lang="es-ES" sz="1200" dirty="0" smtClean="0"/>
              <a:t>Valor)</a:t>
            </a:r>
            <a:endParaRPr lang="es-ES" sz="1200" dirty="0"/>
          </a:p>
        </p:txBody>
      </p:sp>
      <p:sp>
        <p:nvSpPr>
          <p:cNvPr id="9" name="8 CuadroTexto"/>
          <p:cNvSpPr txBox="1"/>
          <p:nvPr/>
        </p:nvSpPr>
        <p:spPr>
          <a:xfrm>
            <a:off x="143508" y="3697223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Clases Geométricas de los datos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1871700" y="4071541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Característica de objetos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3851920" y="3708230"/>
            <a:ext cx="1260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Niveles de medición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5346086" y="3794542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Categorías de símbolos en mapa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7128284" y="3307049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Elementos gráficos en símbolos</a:t>
            </a:r>
            <a:endParaRPr lang="es-ES" dirty="0"/>
          </a:p>
        </p:txBody>
      </p:sp>
      <p:cxnSp>
        <p:nvCxnSpPr>
          <p:cNvPr id="15" name="14 Conector recto"/>
          <p:cNvCxnSpPr/>
          <p:nvPr/>
        </p:nvCxnSpPr>
        <p:spPr>
          <a:xfrm>
            <a:off x="5220072" y="3307049"/>
            <a:ext cx="0" cy="329030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7 CuadroTexto"/>
          <p:cNvSpPr txBox="1"/>
          <p:nvPr/>
        </p:nvSpPr>
        <p:spPr>
          <a:xfrm>
            <a:off x="395536" y="5959078"/>
            <a:ext cx="4950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Entendiendo la naturaleza de objetos en el mundo real</a:t>
            </a:r>
            <a:endParaRPr lang="es-ES" dirty="0"/>
          </a:p>
        </p:txBody>
      </p:sp>
      <p:sp>
        <p:nvSpPr>
          <p:cNvPr id="19" name="18 CuadroTexto"/>
          <p:cNvSpPr txBox="1"/>
          <p:nvPr/>
        </p:nvSpPr>
        <p:spPr>
          <a:xfrm>
            <a:off x="5301081" y="6144135"/>
            <a:ext cx="3663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Simbolizando objetos abstraídos</a:t>
            </a:r>
            <a:endParaRPr lang="es-ES" dirty="0"/>
          </a:p>
        </p:txBody>
      </p:sp>
      <p:cxnSp>
        <p:nvCxnSpPr>
          <p:cNvPr id="21" name="20 Conector recto de flecha"/>
          <p:cNvCxnSpPr>
            <a:stCxn id="4" idx="3"/>
            <a:endCxn id="5" idx="1"/>
          </p:cNvCxnSpPr>
          <p:nvPr/>
        </p:nvCxnSpPr>
        <p:spPr>
          <a:xfrm flipV="1">
            <a:off x="1511660" y="5183286"/>
            <a:ext cx="468052" cy="1659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>
            <a:stCxn id="5" idx="3"/>
            <a:endCxn id="6" idx="1"/>
          </p:cNvCxnSpPr>
          <p:nvPr/>
        </p:nvCxnSpPr>
        <p:spPr>
          <a:xfrm>
            <a:off x="3419872" y="5183286"/>
            <a:ext cx="504055" cy="8294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>
            <a:stCxn id="6" idx="3"/>
            <a:endCxn id="7" idx="1"/>
          </p:cNvCxnSpPr>
          <p:nvPr/>
        </p:nvCxnSpPr>
        <p:spPr>
          <a:xfrm>
            <a:off x="5058052" y="5191580"/>
            <a:ext cx="540062" cy="17835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 de flecha"/>
          <p:cNvCxnSpPr>
            <a:stCxn id="7" idx="3"/>
            <a:endCxn id="8" idx="1"/>
          </p:cNvCxnSpPr>
          <p:nvPr/>
        </p:nvCxnSpPr>
        <p:spPr>
          <a:xfrm flipV="1">
            <a:off x="6678234" y="5199875"/>
            <a:ext cx="486054" cy="954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554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200" dirty="0" smtClean="0"/>
              <a:t>Procesos de abstracción de un mapa: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82860" y="1592026"/>
            <a:ext cx="8229600" cy="452628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Los primeros tres pasos sirven para entender la naturaleza de los </a:t>
            </a:r>
            <a:r>
              <a:rPr lang="es-ES" sz="2000" dirty="0" err="1" smtClean="0"/>
              <a:t>obj</a:t>
            </a:r>
            <a:r>
              <a:rPr lang="es-ES" sz="2000" dirty="0" smtClean="0"/>
              <a:t>. Para poder abstraerlos a símbolos. Los últimos dos pasos tratan de simbolizar los objetos basándose en lo que sabemos de ellos.</a:t>
            </a:r>
            <a:endParaRPr lang="es-ES" sz="2000" dirty="0"/>
          </a:p>
        </p:txBody>
      </p:sp>
      <p:sp>
        <p:nvSpPr>
          <p:cNvPr id="4" name="3 CuadroTexto"/>
          <p:cNvSpPr txBox="1"/>
          <p:nvPr/>
        </p:nvSpPr>
        <p:spPr>
          <a:xfrm>
            <a:off x="395535" y="4599711"/>
            <a:ext cx="111612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Punto</a:t>
            </a:r>
          </a:p>
          <a:p>
            <a:r>
              <a:rPr lang="es-ES" dirty="0" smtClean="0"/>
              <a:t>Línea</a:t>
            </a:r>
          </a:p>
          <a:p>
            <a:r>
              <a:rPr lang="es-ES" dirty="0" smtClean="0"/>
              <a:t>Área</a:t>
            </a:r>
          </a:p>
          <a:p>
            <a:r>
              <a:rPr lang="es-ES" dirty="0" smtClean="0"/>
              <a:t>Volumen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1979712" y="4721621"/>
            <a:ext cx="144016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Discreto</a:t>
            </a:r>
          </a:p>
          <a:p>
            <a:r>
              <a:rPr lang="es-ES" dirty="0" smtClean="0"/>
              <a:t>Discontinuo</a:t>
            </a:r>
          </a:p>
          <a:p>
            <a:r>
              <a:rPr lang="es-ES" dirty="0" smtClean="0"/>
              <a:t>Continuo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3923927" y="4591415"/>
            <a:ext cx="1138933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Nominal</a:t>
            </a:r>
          </a:p>
          <a:p>
            <a:r>
              <a:rPr lang="es-ES" dirty="0" smtClean="0"/>
              <a:t>Ordinal</a:t>
            </a:r>
          </a:p>
          <a:p>
            <a:r>
              <a:rPr lang="es-ES" dirty="0" smtClean="0"/>
              <a:t>Intervalo</a:t>
            </a:r>
          </a:p>
          <a:p>
            <a:r>
              <a:rPr lang="es-ES" dirty="0" smtClean="0"/>
              <a:t>Radio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5598114" y="4747750"/>
            <a:ext cx="108012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Punto</a:t>
            </a:r>
          </a:p>
          <a:p>
            <a:r>
              <a:rPr lang="es-ES" dirty="0" smtClean="0"/>
              <a:t>Línea</a:t>
            </a:r>
          </a:p>
          <a:p>
            <a:r>
              <a:rPr lang="es-ES" dirty="0" smtClean="0"/>
              <a:t>Área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7164288" y="4230379"/>
            <a:ext cx="1512168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Tamaño</a:t>
            </a:r>
          </a:p>
          <a:p>
            <a:r>
              <a:rPr lang="es-ES" dirty="0" smtClean="0"/>
              <a:t>Forma</a:t>
            </a:r>
          </a:p>
          <a:p>
            <a:r>
              <a:rPr lang="es-ES" dirty="0" smtClean="0"/>
              <a:t>Patrón </a:t>
            </a:r>
            <a:r>
              <a:rPr lang="es-ES" sz="1200" dirty="0" smtClean="0"/>
              <a:t>(orientación</a:t>
            </a:r>
            <a:endParaRPr lang="es-ES" sz="1200" dirty="0"/>
          </a:p>
          <a:p>
            <a:r>
              <a:rPr lang="es-ES" sz="1200" dirty="0" smtClean="0"/>
              <a:t>Arreglo)</a:t>
            </a:r>
          </a:p>
          <a:p>
            <a:r>
              <a:rPr lang="es-ES" dirty="0" smtClean="0"/>
              <a:t>Color </a:t>
            </a:r>
            <a:r>
              <a:rPr lang="es-ES" sz="1200" dirty="0" smtClean="0"/>
              <a:t>(matiz</a:t>
            </a:r>
          </a:p>
          <a:p>
            <a:r>
              <a:rPr lang="es-ES" sz="1200" dirty="0" smtClean="0"/>
              <a:t>Intensidad</a:t>
            </a:r>
          </a:p>
          <a:p>
            <a:r>
              <a:rPr lang="es-ES" sz="1200" dirty="0" smtClean="0"/>
              <a:t>Valor)</a:t>
            </a:r>
            <a:endParaRPr lang="es-ES" sz="1200" dirty="0"/>
          </a:p>
        </p:txBody>
      </p:sp>
      <p:sp>
        <p:nvSpPr>
          <p:cNvPr id="9" name="8 CuadroTexto"/>
          <p:cNvSpPr txBox="1"/>
          <p:nvPr/>
        </p:nvSpPr>
        <p:spPr>
          <a:xfrm>
            <a:off x="143508" y="3697223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Clases Geométricas de los datos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1871700" y="4071541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Característica de objetos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3806915" y="3697223"/>
            <a:ext cx="1260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Niveles de medición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5346086" y="3794542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Categorías de símbolos en mapa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7128284" y="3307049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Elementos gráficos en símbolos</a:t>
            </a:r>
            <a:endParaRPr lang="es-ES" dirty="0"/>
          </a:p>
        </p:txBody>
      </p:sp>
      <p:cxnSp>
        <p:nvCxnSpPr>
          <p:cNvPr id="15" name="14 Conector recto"/>
          <p:cNvCxnSpPr/>
          <p:nvPr/>
        </p:nvCxnSpPr>
        <p:spPr>
          <a:xfrm>
            <a:off x="5220072" y="2996952"/>
            <a:ext cx="0" cy="36004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7 CuadroTexto"/>
          <p:cNvSpPr txBox="1"/>
          <p:nvPr/>
        </p:nvSpPr>
        <p:spPr>
          <a:xfrm>
            <a:off x="395536" y="5959078"/>
            <a:ext cx="4950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Entendiendo la naturaleza de objetos en el mundo real.</a:t>
            </a:r>
            <a:endParaRPr lang="es-ES" dirty="0"/>
          </a:p>
        </p:txBody>
      </p:sp>
      <p:sp>
        <p:nvSpPr>
          <p:cNvPr id="19" name="18 CuadroTexto"/>
          <p:cNvSpPr txBox="1"/>
          <p:nvPr/>
        </p:nvSpPr>
        <p:spPr>
          <a:xfrm>
            <a:off x="5301080" y="6144135"/>
            <a:ext cx="3627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Simbolizando objetos abstraídos</a:t>
            </a:r>
            <a:endParaRPr lang="es-ES" dirty="0"/>
          </a:p>
        </p:txBody>
      </p:sp>
      <p:cxnSp>
        <p:nvCxnSpPr>
          <p:cNvPr id="21" name="20 Conector recto de flecha"/>
          <p:cNvCxnSpPr>
            <a:stCxn id="4" idx="3"/>
            <a:endCxn id="5" idx="1"/>
          </p:cNvCxnSpPr>
          <p:nvPr/>
        </p:nvCxnSpPr>
        <p:spPr>
          <a:xfrm flipV="1">
            <a:off x="1511660" y="5183286"/>
            <a:ext cx="468052" cy="1659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>
            <a:stCxn id="5" idx="3"/>
            <a:endCxn id="6" idx="1"/>
          </p:cNvCxnSpPr>
          <p:nvPr/>
        </p:nvCxnSpPr>
        <p:spPr>
          <a:xfrm>
            <a:off x="3419872" y="5183286"/>
            <a:ext cx="504055" cy="8294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>
            <a:stCxn id="6" idx="3"/>
            <a:endCxn id="7" idx="1"/>
          </p:cNvCxnSpPr>
          <p:nvPr/>
        </p:nvCxnSpPr>
        <p:spPr>
          <a:xfrm>
            <a:off x="5062860" y="5191580"/>
            <a:ext cx="535254" cy="17835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 de flecha"/>
          <p:cNvCxnSpPr>
            <a:stCxn id="7" idx="3"/>
            <a:endCxn id="8" idx="1"/>
          </p:cNvCxnSpPr>
          <p:nvPr/>
        </p:nvCxnSpPr>
        <p:spPr>
          <a:xfrm flipV="1">
            <a:off x="6678234" y="5199875"/>
            <a:ext cx="486054" cy="954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17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200" dirty="0"/>
              <a:t>Procesos de abstracción de un mapa: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000" dirty="0"/>
              <a:t>Clases Geométricas de los </a:t>
            </a:r>
            <a:r>
              <a:rPr lang="es-ES" sz="2000" dirty="0" smtClean="0"/>
              <a:t>datos: Trata de determinar cuales son las clases geométricas para los objetos a representar. Generalmente se usan puntos, líneas, áreas y volúmenes.</a:t>
            </a: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138193"/>
              </p:ext>
            </p:extLst>
          </p:nvPr>
        </p:nvGraphicFramePr>
        <p:xfrm>
          <a:off x="323529" y="3068960"/>
          <a:ext cx="8496942" cy="33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5"/>
                <a:gridCol w="1224136"/>
                <a:gridCol w="1512168"/>
                <a:gridCol w="1656184"/>
                <a:gridCol w="1512168"/>
                <a:gridCol w="1728191"/>
              </a:tblGrid>
              <a:tr h="370840">
                <a:tc rowSpan="2" gridSpan="2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Esferas</a:t>
                      </a:r>
                      <a:r>
                        <a:rPr lang="es-ES" b="1" baseline="0" dirty="0" smtClean="0"/>
                        <a:t> de Ambiente Natural</a:t>
                      </a:r>
                      <a:endParaRPr lang="es-E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Litósfera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Atmosfera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Hidrosfera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Biosfera</a:t>
                      </a:r>
                      <a:endParaRPr lang="es-ES" b="1" dirty="0"/>
                    </a:p>
                  </a:txBody>
                  <a:tcPr/>
                </a:tc>
              </a:tr>
              <a:tr h="370840">
                <a:tc rowSpan="4"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Naturaleza Geométrica de un fenómeno natural</a:t>
                      </a:r>
                      <a:endParaRPr lang="es-ES" b="1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Punto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Pico Montaña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Relámpago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Manantial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Planta - Animal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Línea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Falla en rocas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Ruta de</a:t>
                      </a:r>
                      <a:r>
                        <a:rPr lang="es-ES" baseline="0" dirty="0" smtClean="0"/>
                        <a:t> tornados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Ríos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Vegetación Rivereña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Área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Islas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Zonas Climáticas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Lagos (superficie)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Distribución</a:t>
                      </a:r>
                    </a:p>
                    <a:p>
                      <a:r>
                        <a:rPr lang="es-ES" dirty="0" smtClean="0"/>
                        <a:t>Especies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Volumen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Reserva Mineral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Masa de aire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Lago (Volumen)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Biomasa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152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200" dirty="0"/>
              <a:t>Procesos de abstracción de un mapa: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000" dirty="0"/>
              <a:t>Característica de </a:t>
            </a:r>
            <a:r>
              <a:rPr lang="es-ES" sz="2000" dirty="0" smtClean="0"/>
              <a:t>objetos: los fenómenos que pueden ser caracterizados por forma geométrica son denominados clase de objeto (</a:t>
            </a:r>
            <a:r>
              <a:rPr lang="es-ES" sz="2000" dirty="0" err="1" smtClean="0"/>
              <a:t>feature</a:t>
            </a:r>
            <a:r>
              <a:rPr lang="es-ES" sz="2000" dirty="0" smtClean="0"/>
              <a:t> </a:t>
            </a:r>
            <a:r>
              <a:rPr lang="es-ES" sz="2000" dirty="0" err="1" smtClean="0"/>
              <a:t>class</a:t>
            </a:r>
            <a:r>
              <a:rPr lang="es-ES" sz="2000" dirty="0" smtClean="0"/>
              <a:t>). Estas clases van de discretas a continuas.</a:t>
            </a:r>
          </a:p>
          <a:p>
            <a:endParaRPr lang="es-ES" sz="2000" dirty="0"/>
          </a:p>
          <a:p>
            <a:endParaRPr lang="es-ES" sz="2000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550802"/>
              </p:ext>
            </p:extLst>
          </p:nvPr>
        </p:nvGraphicFramePr>
        <p:xfrm>
          <a:off x="323529" y="2780928"/>
          <a:ext cx="8568951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5286"/>
                <a:gridCol w="1090937"/>
                <a:gridCol w="1152128"/>
                <a:gridCol w="1440160"/>
                <a:gridCol w="1224136"/>
                <a:gridCol w="1368152"/>
                <a:gridCol w="1368152"/>
              </a:tblGrid>
              <a:tr h="370840">
                <a:tc gridSpan="2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Clase de Objeto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/>
                        <a:t>Discreta</a:t>
                      </a:r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/>
                        <a:t>Discontinua</a:t>
                      </a:r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/>
                        <a:t>Continua</a:t>
                      </a:r>
                      <a:r>
                        <a:rPr lang="es-ES" sz="1600" b="1" baseline="0" dirty="0" smtClean="0"/>
                        <a:t> (mosaico)</a:t>
                      </a:r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/>
                        <a:t>Continua (pendiente)</a:t>
                      </a:r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/>
                        <a:t>Continua (suavizada)</a:t>
                      </a:r>
                      <a:endParaRPr lang="es-ES" sz="1600" b="1" dirty="0"/>
                    </a:p>
                  </a:txBody>
                  <a:tcPr/>
                </a:tc>
              </a:tr>
              <a:tr h="370840">
                <a:tc rowSpan="4"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Forma Geométrica de Objetos</a:t>
                      </a:r>
                      <a:endParaRPr lang="es-ES" b="1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/>
                        <a:t>Punto</a:t>
                      </a:r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Casa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 err="1" smtClean="0"/>
                        <a:t>Linea</a:t>
                      </a:r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Camino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Ferrocarril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 err="1" smtClean="0"/>
                        <a:t>Area</a:t>
                      </a:r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Parque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Parcelas</a:t>
                      </a:r>
                      <a:r>
                        <a:rPr lang="es-ES" sz="1600" baseline="0" dirty="0" smtClean="0"/>
                        <a:t> de propiedad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México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/>
                        <a:t>Volumen</a:t>
                      </a:r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Relleno Sanitario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Minas de oro,</a:t>
                      </a:r>
                      <a:r>
                        <a:rPr lang="es-ES" sz="1600" baseline="0" dirty="0" smtClean="0"/>
                        <a:t> carbón, cobre, etc.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Impuestos</a:t>
                      </a:r>
                      <a:r>
                        <a:rPr lang="es-ES" sz="1600" baseline="0" dirty="0" smtClean="0"/>
                        <a:t> federales por estado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Impuestos por comunidad en estados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Elevación</a:t>
                      </a:r>
                      <a:endParaRPr lang="es-E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261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200" dirty="0"/>
              <a:t>Procesos de abstracción de un mapa: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sz="2000" dirty="0"/>
              <a:t>Niveles de </a:t>
            </a:r>
            <a:r>
              <a:rPr lang="es-ES" sz="2000" dirty="0" smtClean="0"/>
              <a:t>medición: cuatro tipos de escala con el que se estiman el valor de los datos:</a:t>
            </a:r>
          </a:p>
          <a:p>
            <a:endParaRPr lang="es-ES" sz="2000" dirty="0"/>
          </a:p>
          <a:p>
            <a:r>
              <a:rPr lang="es-ES" sz="2000" dirty="0" smtClean="0"/>
              <a:t>Nominal: Números son establecidos para identificar, estos no tienen valor u orden relativo (ej. Números de teléfono, numero de parte en un motor, </a:t>
            </a:r>
            <a:r>
              <a:rPr lang="es-ES" sz="2000" dirty="0" err="1" smtClean="0"/>
              <a:t>etc</a:t>
            </a:r>
            <a:r>
              <a:rPr lang="es-ES" sz="2000" dirty="0" smtClean="0"/>
              <a:t>).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Ordinal: Números son asignados para dar un orden (primero, segundo, </a:t>
            </a:r>
            <a:r>
              <a:rPr lang="es-ES" sz="2000" dirty="0" err="1" smtClean="0"/>
              <a:t>etc</a:t>
            </a:r>
            <a:r>
              <a:rPr lang="es-ES" sz="2000" dirty="0" smtClean="0"/>
              <a:t>). Esto no define que tan mejor es el primero que el tercero (ej. El orden en una carrera no nos dice cuanto más rápido es el primero que el segundo).</a:t>
            </a:r>
            <a:endParaRPr lang="es-ES" sz="20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720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200" dirty="0"/>
              <a:t>Procesos de abstracción de un mapa: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dirty="0"/>
              <a:t>Niveles de </a:t>
            </a:r>
            <a:r>
              <a:rPr lang="es-ES" sz="2000" dirty="0" smtClean="0"/>
              <a:t>medición (continuación):</a:t>
            </a:r>
          </a:p>
          <a:p>
            <a:pPr marL="0" indent="0">
              <a:buNone/>
            </a:pPr>
            <a:endParaRPr lang="es-ES" sz="2000" dirty="0" smtClean="0"/>
          </a:p>
          <a:p>
            <a:pPr marL="0" indent="0">
              <a:buNone/>
            </a:pPr>
            <a:endParaRPr lang="es-ES" sz="2000" dirty="0"/>
          </a:p>
          <a:p>
            <a:r>
              <a:rPr lang="es-ES" sz="2000" dirty="0" smtClean="0"/>
              <a:t>Intervalo: la diferencia entre números es significativa. No hay Zero absoluto. Debido a esto, la resta tiene sentido pero la división no (</a:t>
            </a:r>
            <a:r>
              <a:rPr lang="es-ES" sz="2000" dirty="0" err="1" smtClean="0"/>
              <a:t>eg</a:t>
            </a:r>
            <a:r>
              <a:rPr lang="es-ES" sz="2000" dirty="0" smtClean="0"/>
              <a:t>. 40 C indica 20 grados más calor que 20 C, pero como el 0 no es absoluto no podemos decir que esta 2 veces más caliente).</a:t>
            </a:r>
          </a:p>
          <a:p>
            <a:endParaRPr lang="es-ES" sz="2000" dirty="0" smtClean="0"/>
          </a:p>
          <a:p>
            <a:endParaRPr lang="es-ES" sz="2000" dirty="0"/>
          </a:p>
          <a:p>
            <a:r>
              <a:rPr lang="es-ES" sz="2000" dirty="0" smtClean="0"/>
              <a:t>Radio: la diferencia entre números es significativa y hay un 0 absoluto. De esta manera, resta y división tienen sentido. Algunos ejemplos son peso, altura, grados K, etc.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675803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200" dirty="0"/>
              <a:t>Procesos de abstracción de un mapa: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46237"/>
            <a:ext cx="4402832" cy="4526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dirty="0"/>
              <a:t>Categorías de símbolos en </a:t>
            </a:r>
            <a:r>
              <a:rPr lang="es-ES" sz="2000" dirty="0" smtClean="0"/>
              <a:t>mapa: Una vez realizados los pasos anteriores, se procede a la simbolización de mapas.</a:t>
            </a:r>
            <a:endParaRPr lang="es-ES" sz="2000" dirty="0"/>
          </a:p>
          <a:p>
            <a:pPr marL="0" indent="0">
              <a:buNone/>
            </a:pPr>
            <a:endParaRPr lang="es-ES" sz="2000" dirty="0" smtClean="0"/>
          </a:p>
          <a:p>
            <a:pPr marL="0" indent="0">
              <a:buNone/>
            </a:pPr>
            <a:endParaRPr lang="es-ES" sz="2000" dirty="0" smtClean="0"/>
          </a:p>
          <a:p>
            <a:r>
              <a:rPr lang="es-ES" sz="2000" dirty="0" smtClean="0"/>
              <a:t>En este proceso, la categoría de los símbolos en mapa es seleccionada basada en la geometría de cada clase (como se realiza la abstracción más eficiente)</a:t>
            </a:r>
            <a:endParaRPr lang="es-ES" sz="2000" dirty="0"/>
          </a:p>
        </p:txBody>
      </p:sp>
      <p:sp>
        <p:nvSpPr>
          <p:cNvPr id="5" name="4 Forma libre"/>
          <p:cNvSpPr/>
          <p:nvPr/>
        </p:nvSpPr>
        <p:spPr>
          <a:xfrm>
            <a:off x="5072743" y="1752600"/>
            <a:ext cx="794657" cy="979714"/>
          </a:xfrm>
          <a:custGeom>
            <a:avLst/>
            <a:gdLst>
              <a:gd name="connsiteX0" fmla="*/ 195943 w 794657"/>
              <a:gd name="connsiteY0" fmla="*/ 283029 h 979714"/>
              <a:gd name="connsiteX1" fmla="*/ 0 w 794657"/>
              <a:gd name="connsiteY1" fmla="*/ 489857 h 979714"/>
              <a:gd name="connsiteX2" fmla="*/ 65314 w 794657"/>
              <a:gd name="connsiteY2" fmla="*/ 827314 h 979714"/>
              <a:gd name="connsiteX3" fmla="*/ 326571 w 794657"/>
              <a:gd name="connsiteY3" fmla="*/ 979714 h 979714"/>
              <a:gd name="connsiteX4" fmla="*/ 653143 w 794657"/>
              <a:gd name="connsiteY4" fmla="*/ 707571 h 979714"/>
              <a:gd name="connsiteX5" fmla="*/ 794657 w 794657"/>
              <a:gd name="connsiteY5" fmla="*/ 533400 h 979714"/>
              <a:gd name="connsiteX6" fmla="*/ 740228 w 794657"/>
              <a:gd name="connsiteY6" fmla="*/ 359229 h 979714"/>
              <a:gd name="connsiteX7" fmla="*/ 609600 w 794657"/>
              <a:gd name="connsiteY7" fmla="*/ 76200 h 979714"/>
              <a:gd name="connsiteX8" fmla="*/ 402771 w 794657"/>
              <a:gd name="connsiteY8" fmla="*/ 0 h 979714"/>
              <a:gd name="connsiteX9" fmla="*/ 195943 w 794657"/>
              <a:gd name="connsiteY9" fmla="*/ 283029 h 979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4657" h="979714">
                <a:moveTo>
                  <a:pt x="195943" y="283029"/>
                </a:moveTo>
                <a:lnTo>
                  <a:pt x="0" y="489857"/>
                </a:lnTo>
                <a:lnTo>
                  <a:pt x="65314" y="827314"/>
                </a:lnTo>
                <a:lnTo>
                  <a:pt x="326571" y="979714"/>
                </a:lnTo>
                <a:lnTo>
                  <a:pt x="653143" y="707571"/>
                </a:lnTo>
                <a:lnTo>
                  <a:pt x="794657" y="533400"/>
                </a:lnTo>
                <a:lnTo>
                  <a:pt x="740228" y="359229"/>
                </a:lnTo>
                <a:lnTo>
                  <a:pt x="609600" y="76200"/>
                </a:lnTo>
                <a:lnTo>
                  <a:pt x="402771" y="0"/>
                </a:lnTo>
                <a:lnTo>
                  <a:pt x="195943" y="28302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9" name="8 Conector angular"/>
          <p:cNvCxnSpPr/>
          <p:nvPr/>
        </p:nvCxnSpPr>
        <p:spPr>
          <a:xfrm flipV="1">
            <a:off x="7956376" y="3789040"/>
            <a:ext cx="804143" cy="648072"/>
          </a:xfrm>
          <a:prstGeom prst="bentConnector3">
            <a:avLst/>
          </a:prstGeom>
          <a:ln w="158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Elipse"/>
          <p:cNvSpPr/>
          <p:nvPr/>
        </p:nvSpPr>
        <p:spPr>
          <a:xfrm>
            <a:off x="5418712" y="5877272"/>
            <a:ext cx="45719" cy="45719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lipse"/>
          <p:cNvSpPr/>
          <p:nvPr/>
        </p:nvSpPr>
        <p:spPr>
          <a:xfrm>
            <a:off x="5697632" y="6021288"/>
            <a:ext cx="52991" cy="45719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lipse"/>
          <p:cNvSpPr/>
          <p:nvPr/>
        </p:nvSpPr>
        <p:spPr>
          <a:xfrm>
            <a:off x="5292080" y="5425407"/>
            <a:ext cx="45719" cy="45719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lipse"/>
          <p:cNvSpPr/>
          <p:nvPr/>
        </p:nvSpPr>
        <p:spPr>
          <a:xfrm>
            <a:off x="5724128" y="5470775"/>
            <a:ext cx="45719" cy="4571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685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200" dirty="0"/>
              <a:t>Procesos de abstracción de un mapa: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46237"/>
            <a:ext cx="7931224" cy="4526280"/>
          </a:xfrm>
        </p:spPr>
        <p:txBody>
          <a:bodyPr>
            <a:normAutofit/>
          </a:bodyPr>
          <a:lstStyle/>
          <a:p>
            <a:r>
              <a:rPr lang="es-ES" sz="2000" dirty="0"/>
              <a:t>Elementos gráficos en </a:t>
            </a:r>
            <a:r>
              <a:rPr lang="es-ES" sz="2000" dirty="0" smtClean="0"/>
              <a:t>símbolos: de manera práctica, esto se refiere a la toma de decisiones sobre el tamaño, forma, patrón y color de los símbolos en un mapa, ya que estos pueden representar información más eficiente mente (ej. Representar pozos de agua con puntos azules).</a:t>
            </a:r>
            <a:endParaRPr lang="es-ES" sz="2000" dirty="0"/>
          </a:p>
          <a:p>
            <a:endParaRPr lang="es-ES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366"/>
          <a:stretch/>
        </p:blipFill>
        <p:spPr bwMode="auto">
          <a:xfrm>
            <a:off x="2123729" y="3501008"/>
            <a:ext cx="1728192" cy="263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3828235" y="6172517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200" dirty="0"/>
              <a:t>https://en.wikipedia.org/wiki/Lake_Como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8235" y="3568116"/>
            <a:ext cx="3708731" cy="245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05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200" dirty="0" smtClean="0"/>
              <a:t>Conclusiones sobre el proceso Cartográfico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46237"/>
            <a:ext cx="3898776" cy="452628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¿Puedes hacer un Mapa? ¿Lo puedes Interpretar y entender? ¿Cuál es el proceso necesario para crear y entender mapas?</a:t>
            </a:r>
          </a:p>
          <a:p>
            <a:endParaRPr lang="es-ES" sz="2000" dirty="0" smtClean="0"/>
          </a:p>
          <a:p>
            <a:endParaRPr lang="es-ES" sz="2000" dirty="0"/>
          </a:p>
          <a:p>
            <a:r>
              <a:rPr lang="es-ES" sz="2000" dirty="0" smtClean="0"/>
              <a:t>En esta clase aprendimos sobre el proceso se abstracción y los pasos a seguir para llevar a cabo una representación cartográfica.</a:t>
            </a:r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/>
          </a:p>
          <a:p>
            <a:pPr marL="0" indent="0">
              <a:buNone/>
            </a:pPr>
            <a:endParaRPr lang="es-ES" sz="2000" dirty="0" smtClean="0"/>
          </a:p>
        </p:txBody>
      </p:sp>
      <p:sp>
        <p:nvSpPr>
          <p:cNvPr id="4" name="3 CuadroTexto"/>
          <p:cNvSpPr txBox="1"/>
          <p:nvPr/>
        </p:nvSpPr>
        <p:spPr>
          <a:xfrm>
            <a:off x="5745684" y="2221699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Realidad física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6960441" y="3732921"/>
            <a:ext cx="19928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Realidad Creador</a:t>
            </a:r>
          </a:p>
          <a:p>
            <a:r>
              <a:rPr lang="es-ES" dirty="0" smtClean="0"/>
              <a:t>Mapa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4355976" y="3717032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Realidad Usuario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6207348" y="5373216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Mapa</a:t>
            </a:r>
            <a:endParaRPr lang="es-ES" dirty="0"/>
          </a:p>
        </p:txBody>
      </p:sp>
      <p:cxnSp>
        <p:nvCxnSpPr>
          <p:cNvPr id="9" name="8 Conector angular"/>
          <p:cNvCxnSpPr>
            <a:stCxn id="4" idx="3"/>
            <a:endCxn id="6" idx="0"/>
          </p:cNvCxnSpPr>
          <p:nvPr/>
        </p:nvCxnSpPr>
        <p:spPr>
          <a:xfrm>
            <a:off x="7430761" y="2406365"/>
            <a:ext cx="526107" cy="1326556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angular"/>
          <p:cNvCxnSpPr>
            <a:stCxn id="6" idx="2"/>
            <a:endCxn id="8" idx="3"/>
          </p:cNvCxnSpPr>
          <p:nvPr/>
        </p:nvCxnSpPr>
        <p:spPr>
          <a:xfrm rot="5400000">
            <a:off x="6873667" y="4474681"/>
            <a:ext cx="1178630" cy="987773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angular"/>
          <p:cNvCxnSpPr>
            <a:stCxn id="7" idx="2"/>
            <a:endCxn id="8" idx="1"/>
          </p:cNvCxnSpPr>
          <p:nvPr/>
        </p:nvCxnSpPr>
        <p:spPr>
          <a:xfrm rot="16200000" flipH="1">
            <a:off x="5034498" y="4385032"/>
            <a:ext cx="1471518" cy="874181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angular"/>
          <p:cNvCxnSpPr>
            <a:stCxn id="8" idx="1"/>
            <a:endCxn id="7" idx="2"/>
          </p:cNvCxnSpPr>
          <p:nvPr/>
        </p:nvCxnSpPr>
        <p:spPr>
          <a:xfrm rot="10800000">
            <a:off x="5333168" y="4086364"/>
            <a:ext cx="874181" cy="1471518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angular"/>
          <p:cNvCxnSpPr>
            <a:stCxn id="4" idx="1"/>
            <a:endCxn id="7" idx="0"/>
          </p:cNvCxnSpPr>
          <p:nvPr/>
        </p:nvCxnSpPr>
        <p:spPr>
          <a:xfrm rot="10800000" flipV="1">
            <a:off x="5333168" y="2406364"/>
            <a:ext cx="412517" cy="1310667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angular"/>
          <p:cNvCxnSpPr>
            <a:stCxn id="7" idx="0"/>
            <a:endCxn id="4" idx="1"/>
          </p:cNvCxnSpPr>
          <p:nvPr/>
        </p:nvCxnSpPr>
        <p:spPr>
          <a:xfrm rot="5400000" flipH="1" flipV="1">
            <a:off x="4884092" y="2855441"/>
            <a:ext cx="1310667" cy="412517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CuadroTexto"/>
          <p:cNvSpPr txBox="1"/>
          <p:nvPr/>
        </p:nvSpPr>
        <p:spPr>
          <a:xfrm>
            <a:off x="5333168" y="2852936"/>
            <a:ext cx="1264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Interpretación</a:t>
            </a:r>
            <a:endParaRPr lang="es-ES" sz="1200" dirty="0"/>
          </a:p>
        </p:txBody>
      </p:sp>
      <p:sp>
        <p:nvSpPr>
          <p:cNvPr id="29" name="28 CuadroTexto"/>
          <p:cNvSpPr txBox="1"/>
          <p:nvPr/>
        </p:nvSpPr>
        <p:spPr>
          <a:xfrm>
            <a:off x="6798350" y="2852936"/>
            <a:ext cx="1264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Colecta Datos</a:t>
            </a:r>
            <a:endParaRPr lang="es-ES" sz="1200" dirty="0"/>
          </a:p>
        </p:txBody>
      </p:sp>
      <p:sp>
        <p:nvSpPr>
          <p:cNvPr id="30" name="29 CuadroTexto"/>
          <p:cNvSpPr txBox="1"/>
          <p:nvPr/>
        </p:nvSpPr>
        <p:spPr>
          <a:xfrm>
            <a:off x="6960441" y="4822123"/>
            <a:ext cx="1264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Abstracción cartográfica</a:t>
            </a:r>
            <a:endParaRPr lang="es-ES" sz="1200" dirty="0"/>
          </a:p>
        </p:txBody>
      </p:sp>
      <p:sp>
        <p:nvSpPr>
          <p:cNvPr id="31" name="30 CuadroTexto"/>
          <p:cNvSpPr txBox="1"/>
          <p:nvPr/>
        </p:nvSpPr>
        <p:spPr>
          <a:xfrm>
            <a:off x="5333168" y="4846755"/>
            <a:ext cx="1426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Lectura y análisis de mapa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2038061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200" dirty="0"/>
              <a:t>Aplicaciones de mapeo en </a:t>
            </a:r>
            <a:r>
              <a:rPr lang="es-ES" sz="3200" dirty="0" smtClean="0"/>
              <a:t>Recursos Naturales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46237"/>
            <a:ext cx="7643192" cy="4526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200" dirty="0" smtClean="0"/>
              <a:t>Una de las principales áreas de desarrollo de SIG y una de las razones por la cual fue desarrollada esta aproximación.</a:t>
            </a:r>
          </a:p>
          <a:p>
            <a:pPr marL="0" indent="0">
              <a:buNone/>
            </a:pPr>
            <a:endParaRPr lang="es-ES" sz="2200" dirty="0"/>
          </a:p>
          <a:p>
            <a:r>
              <a:rPr lang="es-ES" sz="2200" dirty="0" smtClean="0"/>
              <a:t>Podemos comparar estado de los recursos naturales y como estos han cambiado.</a:t>
            </a:r>
          </a:p>
          <a:p>
            <a:endParaRPr lang="es-ES" sz="2200" dirty="0"/>
          </a:p>
          <a:p>
            <a:r>
              <a:rPr lang="es-ES" sz="2200" dirty="0" smtClean="0"/>
              <a:t>Podemos monitorear y modelar el área de influencia en dispersión de sustancias o epidemias.</a:t>
            </a:r>
          </a:p>
          <a:p>
            <a:endParaRPr lang="es-ES" sz="2200" dirty="0"/>
          </a:p>
          <a:p>
            <a:r>
              <a:rPr lang="es-ES" sz="2200" dirty="0" smtClean="0"/>
              <a:t>Promover el uso eficiente d recursos mediante medidas tales como desarrollo de ruta crítica para transporte de bienes y servicios.</a:t>
            </a:r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685039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200" dirty="0" smtClean="0"/>
              <a:t>Conclusiones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46237"/>
            <a:ext cx="7859216" cy="452628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¿Puedes hacer un mapa?</a:t>
            </a:r>
          </a:p>
          <a:p>
            <a:endParaRPr lang="es-ES" sz="2000" dirty="0" smtClean="0"/>
          </a:p>
          <a:p>
            <a:r>
              <a:rPr lang="es-ES" sz="2000" dirty="0" smtClean="0"/>
              <a:t>¿Puedes entenderlo?</a:t>
            </a:r>
          </a:p>
          <a:p>
            <a:endParaRPr lang="es-ES" sz="2000" dirty="0" smtClean="0"/>
          </a:p>
          <a:p>
            <a:r>
              <a:rPr lang="es-ES" sz="2000" dirty="0" smtClean="0"/>
              <a:t>¿Cómo lo definirías?</a:t>
            </a:r>
          </a:p>
          <a:p>
            <a:endParaRPr lang="es-ES" sz="2000" dirty="0" smtClean="0"/>
          </a:p>
          <a:p>
            <a:r>
              <a:rPr lang="es-ES" sz="2000" dirty="0" smtClean="0"/>
              <a:t>¿Es un producto de un proceso? ¿De qué proceso?</a:t>
            </a:r>
          </a:p>
          <a:p>
            <a:endParaRPr lang="es-ES" sz="2000" dirty="0" smtClean="0"/>
          </a:p>
          <a:p>
            <a:r>
              <a:rPr lang="es-ES" sz="2000" dirty="0" smtClean="0"/>
              <a:t>En la pasada hora hemos hecho mapas, discutido mapas, y fuimos a través del proceso que los humanos seguimos para hacer un mapa</a:t>
            </a:r>
            <a:r>
              <a:rPr lang="es-ES" sz="2000" dirty="0" smtClean="0">
                <a:sym typeface="Wingdings" panose="05000000000000000000" pitchFamily="2" charset="2"/>
              </a:rPr>
              <a:t> proceso </a:t>
            </a:r>
            <a:r>
              <a:rPr lang="es-ES" sz="2000" dirty="0" err="1" smtClean="0">
                <a:sym typeface="Wingdings" panose="05000000000000000000" pitchFamily="2" charset="2"/>
              </a:rPr>
              <a:t>c_r_o_r_f_c</a:t>
            </a:r>
            <a:r>
              <a:rPr lang="es-ES" sz="2000" dirty="0" smtClean="0">
                <a:sym typeface="Wingdings" panose="05000000000000000000" pitchFamily="2" charset="2"/>
              </a:rPr>
              <a:t>_.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117248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undición">
  <a:themeElements>
    <a:clrScheme name="Fundición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undición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undició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563</TotalTime>
  <Words>1384</Words>
  <Application>Microsoft Office PowerPoint</Application>
  <PresentationFormat>Presentación en pantalla (4:3)</PresentationFormat>
  <Paragraphs>234</Paragraphs>
  <Slides>20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5" baseType="lpstr">
      <vt:lpstr>Calibri</vt:lpstr>
      <vt:lpstr>Rockwell</vt:lpstr>
      <vt:lpstr>Wingdings</vt:lpstr>
      <vt:lpstr>Wingdings 2</vt:lpstr>
      <vt:lpstr>Fundición</vt:lpstr>
      <vt:lpstr>Principios de Mapeo y Tipos de Aplicaciones</vt:lpstr>
      <vt:lpstr>¿Puedes hacer un mapa?</vt:lpstr>
      <vt:lpstr>¿Puedes hacer un mapa?</vt:lpstr>
      <vt:lpstr>Proceso Cartográfico:</vt:lpstr>
      <vt:lpstr>Proceso Cartográfico:</vt:lpstr>
      <vt:lpstr>Proceso Cartográfico:</vt:lpstr>
      <vt:lpstr>Presentación de PowerPoint</vt:lpstr>
      <vt:lpstr>Proceso Cartográfico:</vt:lpstr>
      <vt:lpstr>Presentación de PowerPoint</vt:lpstr>
      <vt:lpstr>Procesos de abstracción de un mapa:</vt:lpstr>
      <vt:lpstr>Procesos de abstracción de un mapa:</vt:lpstr>
      <vt:lpstr>Procesos de abstracción de un mapa:</vt:lpstr>
      <vt:lpstr>Procesos de abstracción de un mapa:</vt:lpstr>
      <vt:lpstr>Procesos de abstracción de un mapa:</vt:lpstr>
      <vt:lpstr>Procesos de abstracción de un mapa:</vt:lpstr>
      <vt:lpstr>Procesos de abstracción de un mapa:</vt:lpstr>
      <vt:lpstr>Procesos de abstracción de un mapa:</vt:lpstr>
      <vt:lpstr>Conclusiones sobre el proceso Cartográfico</vt:lpstr>
      <vt:lpstr>Aplicaciones de mapeo en Recursos Naturales</vt:lpstr>
      <vt:lpstr>Conclusiones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Mapeo; Tipos de Aplicaciones</dc:title>
  <dc:creator>Raul</dc:creator>
  <cp:lastModifiedBy>Revisor</cp:lastModifiedBy>
  <cp:revision>43</cp:revision>
  <dcterms:created xsi:type="dcterms:W3CDTF">2013-01-17T21:59:23Z</dcterms:created>
  <dcterms:modified xsi:type="dcterms:W3CDTF">2017-10-25T16:41:14Z</dcterms:modified>
</cp:coreProperties>
</file>