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2"/>
  </p:notesMasterIdLst>
  <p:sldIdLst>
    <p:sldId id="256" r:id="rId2"/>
    <p:sldId id="272" r:id="rId3"/>
    <p:sldId id="273" r:id="rId4"/>
    <p:sldId id="274" r:id="rId5"/>
    <p:sldId id="257" r:id="rId6"/>
    <p:sldId id="258" r:id="rId7"/>
    <p:sldId id="259" r:id="rId8"/>
    <p:sldId id="260" r:id="rId9"/>
    <p:sldId id="275" r:id="rId10"/>
    <p:sldId id="263" r:id="rId11"/>
    <p:sldId id="261" r:id="rId12"/>
    <p:sldId id="262" r:id="rId13"/>
    <p:sldId id="276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89513-56A5-42BE-B9D1-CB61FA076238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700DB5-2205-4088-8BEE-D9652B55CA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5679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00DB5-2205-4088-8BEE-D9652B55CA93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3327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99592" y="1268760"/>
            <a:ext cx="7315200" cy="2595025"/>
          </a:xfrm>
        </p:spPr>
        <p:txBody>
          <a:bodyPr/>
          <a:lstStyle/>
          <a:p>
            <a:r>
              <a:rPr lang="es-ES" dirty="0" smtClean="0"/>
              <a:t>Representaciones Geográficas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618040" cy="1144632"/>
          </a:xfrm>
        </p:spPr>
        <p:txBody>
          <a:bodyPr>
            <a:normAutofit/>
          </a:bodyPr>
          <a:lstStyle/>
          <a:p>
            <a:r>
              <a:rPr lang="es-ES" sz="2000" dirty="0" smtClean="0"/>
              <a:t>3.Filosofía del SIG</a:t>
            </a:r>
          </a:p>
          <a:p>
            <a:endParaRPr lang="es-ES" sz="2000" dirty="0" smtClean="0"/>
          </a:p>
          <a:p>
            <a:r>
              <a:rPr lang="es-ES" sz="2000" dirty="0"/>
              <a:t>Clase: </a:t>
            </a:r>
            <a:r>
              <a:rPr lang="es-ES" sz="2000" smtClean="0"/>
              <a:t>Sensoría</a:t>
            </a:r>
            <a:r>
              <a:rPr lang="es-ES" sz="2000" dirty="0" smtClean="0"/>
              <a:t> </a:t>
            </a:r>
            <a:r>
              <a:rPr lang="es-ES" sz="2000" dirty="0"/>
              <a:t>Remota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2973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¿Por que es importante representar la tierra?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772816"/>
            <a:ext cx="8352928" cy="3539527"/>
          </a:xfrm>
        </p:spPr>
        <p:txBody>
          <a:bodyPr>
            <a:noAutofit/>
          </a:bodyPr>
          <a:lstStyle/>
          <a:p>
            <a:r>
              <a:rPr lang="es-ES" dirty="0" smtClean="0"/>
              <a:t>Vivimos en una porción relativamente pequeña de la tierra… la cual tiene alrededor de 500 millones de km cuadrados.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De la superficie anterior alrededor de 1/3 es tierra y una fracción de esto son pueblos y ciudades.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Debido a que conocemos tan poco de la tierra de manera personal usamos otros medios para informarnos a cerca de lo desconocido…</a:t>
            </a:r>
          </a:p>
        </p:txBody>
      </p:sp>
    </p:spTree>
    <p:extLst>
      <p:ext uri="{BB962C8B-B14F-4D97-AF65-F5344CB8AC3E}">
        <p14:creationId xmlns:p14="http://schemas.microsoft.com/office/powerpoint/2010/main" val="419722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¿Por </a:t>
            </a:r>
            <a:r>
              <a:rPr lang="es-ES" sz="3200" dirty="0"/>
              <a:t>que es importante representar la tierra?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1844824"/>
            <a:ext cx="6912768" cy="4680520"/>
          </a:xfrm>
        </p:spPr>
        <p:txBody>
          <a:bodyPr>
            <a:normAutofit fontScale="92500" lnSpcReduction="10000"/>
          </a:bodyPr>
          <a:lstStyle/>
          <a:p>
            <a:endParaRPr lang="es-ES" sz="2400" dirty="0"/>
          </a:p>
          <a:p>
            <a:r>
              <a:rPr lang="es-ES" sz="2400" dirty="0"/>
              <a:t>Toda actividad humara requiere saber </a:t>
            </a:r>
            <a:r>
              <a:rPr lang="es-ES" sz="2400" dirty="0" smtClean="0"/>
              <a:t>algo </a:t>
            </a:r>
            <a:r>
              <a:rPr lang="es-ES" sz="2400" dirty="0"/>
              <a:t>cerca </a:t>
            </a:r>
            <a:r>
              <a:rPr lang="es-ES" sz="2400" dirty="0" smtClean="0"/>
              <a:t>de </a:t>
            </a:r>
            <a:r>
              <a:rPr lang="es-ES" sz="2400" dirty="0"/>
              <a:t>lugares </a:t>
            </a:r>
            <a:r>
              <a:rPr lang="es-ES" sz="2400" dirty="0" smtClean="0"/>
              <a:t>específicos… </a:t>
            </a:r>
            <a:r>
              <a:rPr lang="es-ES" sz="2400" dirty="0"/>
              <a:t>ya sea del  pasado, presente o futuro de una </a:t>
            </a:r>
            <a:r>
              <a:rPr lang="es-ES" sz="2400" dirty="0" smtClean="0"/>
              <a:t>región.</a:t>
            </a:r>
          </a:p>
          <a:p>
            <a:endParaRPr lang="es-ES" sz="2400" dirty="0" smtClean="0"/>
          </a:p>
          <a:p>
            <a:r>
              <a:rPr lang="es-ES" sz="2400" dirty="0" smtClean="0"/>
              <a:t>Las representaciones nos ayudan a recolectar mayor entendimiento a cerca de un lugar en la tierra que múltiples colecciones personales (propias) del sitio.</a:t>
            </a:r>
          </a:p>
          <a:p>
            <a:endParaRPr lang="es-ES" sz="2400" dirty="0" smtClean="0"/>
          </a:p>
          <a:p>
            <a:r>
              <a:rPr lang="es-ES" sz="2400" dirty="0" smtClean="0"/>
              <a:t>Estas representaciones están regidas por leyes que los humanos hemos aprendido al observar la naturaleza.</a:t>
            </a:r>
            <a:endParaRPr lang="es-ES" sz="24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127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La primera ley de geografía de </a:t>
            </a:r>
            <a:r>
              <a:rPr lang="es-ES" sz="3200" dirty="0" err="1" smtClean="0"/>
              <a:t>Tobler</a:t>
            </a:r>
            <a:r>
              <a:rPr lang="es-ES" sz="3200" dirty="0" smtClean="0"/>
              <a:t>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916832"/>
            <a:ext cx="7704856" cy="3539527"/>
          </a:xfrm>
        </p:spPr>
        <p:txBody>
          <a:bodyPr/>
          <a:lstStyle/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r>
              <a:rPr lang="es-ES" dirty="0" smtClean="0"/>
              <a:t>En geografía todo está relacionado con todo lo demás, pero las cosas más cercanas entre si están más relacionadas que las cosas que están más distantes.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46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Cartografía y Representación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2060848"/>
            <a:ext cx="7848872" cy="3539527"/>
          </a:xfrm>
        </p:spPr>
        <p:txBody>
          <a:bodyPr>
            <a:noAutofit/>
          </a:bodyPr>
          <a:lstStyle/>
          <a:p>
            <a:r>
              <a:rPr lang="es-ES" dirty="0" smtClean="0"/>
              <a:t>Cartografía y su proceso de abstracción del mundo real (puntos, líneas y áreas en un mapa).</a:t>
            </a:r>
          </a:p>
          <a:p>
            <a:endParaRPr lang="es-ES" dirty="0"/>
          </a:p>
          <a:p>
            <a:r>
              <a:rPr lang="es-ES" dirty="0" smtClean="0"/>
              <a:t>¿Cómo se modela la información espacial?</a:t>
            </a:r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043608" y="3861204"/>
            <a:ext cx="7488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/>
              <a:t>En esta clase hablaremos un poco sobre:</a:t>
            </a:r>
          </a:p>
          <a:p>
            <a:r>
              <a:rPr lang="es-ES" sz="2000" dirty="0"/>
              <a:t>-Modelos conceptuales.</a:t>
            </a:r>
          </a:p>
          <a:p>
            <a:r>
              <a:rPr lang="es-ES" sz="2000" dirty="0"/>
              <a:t>-Modelos de datos.</a:t>
            </a:r>
          </a:p>
          <a:p>
            <a:r>
              <a:rPr lang="es-ES" sz="2000" dirty="0"/>
              <a:t>-Modelos lógicos.</a:t>
            </a:r>
          </a:p>
          <a:p>
            <a:endParaRPr lang="es-ES" sz="2000" dirty="0"/>
          </a:p>
          <a:p>
            <a:r>
              <a:rPr lang="es-ES" sz="2000" dirty="0"/>
              <a:t>Dos aproximaciones básicas para representar datos espaciales.</a:t>
            </a:r>
          </a:p>
        </p:txBody>
      </p:sp>
    </p:spTree>
    <p:extLst>
      <p:ext uri="{BB962C8B-B14F-4D97-AF65-F5344CB8AC3E}">
        <p14:creationId xmlns:p14="http://schemas.microsoft.com/office/powerpoint/2010/main" val="154820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Modelos Conceptuales de Información Espacial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2060848"/>
            <a:ext cx="3816424" cy="4464496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s-ES" dirty="0" smtClean="0"/>
              <a:t>Dos tipos de Modelos Principales:</a:t>
            </a:r>
          </a:p>
          <a:p>
            <a:pPr marL="45720" indent="0">
              <a:buNone/>
            </a:pPr>
            <a:endParaRPr lang="es-ES" dirty="0" smtClean="0"/>
          </a:p>
          <a:p>
            <a:pPr marL="45720" indent="0">
              <a:buNone/>
            </a:pPr>
            <a:r>
              <a:rPr lang="es-ES" i="1" u="sng" dirty="0" smtClean="0"/>
              <a:t>Modelos Basados en Objetos</a:t>
            </a:r>
            <a:r>
              <a:rPr lang="es-ES" dirty="0" smtClean="0"/>
              <a:t>: Modelos que tratan la información espacial como entidades discretas que están </a:t>
            </a:r>
            <a:r>
              <a:rPr lang="es-ES" dirty="0" err="1" smtClean="0"/>
              <a:t>georeferenciadas</a:t>
            </a:r>
            <a:r>
              <a:rPr lang="es-ES" dirty="0" smtClean="0"/>
              <a:t>.</a:t>
            </a:r>
          </a:p>
          <a:p>
            <a:pPr marL="45720" indent="0">
              <a:buNone/>
            </a:pPr>
            <a:endParaRPr lang="es-ES" dirty="0" smtClean="0"/>
          </a:p>
          <a:p>
            <a:r>
              <a:rPr lang="es-ES" dirty="0" smtClean="0"/>
              <a:t>Los objetos se localizan por coordenadas</a:t>
            </a:r>
          </a:p>
          <a:p>
            <a:r>
              <a:rPr lang="es-ES" dirty="0" smtClean="0"/>
              <a:t>Los modelos de datos darán como resultado Objetos en el espacio.</a:t>
            </a:r>
            <a:endParaRPr lang="es-ES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439" y="2349960"/>
            <a:ext cx="4345561" cy="33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0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/>
              <a:t>Modelos Conceptuales de Información Espacial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916832"/>
            <a:ext cx="4320480" cy="4824536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s-ES" i="1" u="sng" dirty="0" smtClean="0"/>
              <a:t>Modelos de Campos: </a:t>
            </a:r>
            <a:r>
              <a:rPr lang="es-ES" dirty="0" smtClean="0"/>
              <a:t>Tratan la información como una colección de distribuciones espaciales, donde cada distribución esta formalizada como una función matemática en el marco espacial. </a:t>
            </a:r>
          </a:p>
          <a:p>
            <a:r>
              <a:rPr lang="es-ES" dirty="0" smtClean="0"/>
              <a:t>Función matemática</a:t>
            </a:r>
            <a:r>
              <a:rPr lang="es-ES" dirty="0" smtClean="0">
                <a:sym typeface="Wingdings" pitchFamily="2" charset="2"/>
              </a:rPr>
              <a:t> estos modelos consisten en números.</a:t>
            </a:r>
          </a:p>
          <a:p>
            <a:r>
              <a:rPr lang="es-ES" dirty="0" smtClean="0">
                <a:sym typeface="Wingdings" pitchFamily="2" charset="2"/>
              </a:rPr>
              <a:t>Marco espacial se distribuyen en un área finita de modelación.</a:t>
            </a:r>
          </a:p>
          <a:p>
            <a:r>
              <a:rPr lang="es-ES" dirty="0" smtClean="0">
                <a:sym typeface="Wingdings" pitchFamily="2" charset="2"/>
              </a:rPr>
              <a:t>Mas fácil!= el modelo divide el </a:t>
            </a:r>
            <a:r>
              <a:rPr lang="es-ES" dirty="0">
                <a:sym typeface="Wingdings" pitchFamily="2" charset="2"/>
              </a:rPr>
              <a:t>á</a:t>
            </a:r>
            <a:r>
              <a:rPr lang="es-ES" dirty="0" smtClean="0">
                <a:sym typeface="Wingdings" pitchFamily="2" charset="2"/>
              </a:rPr>
              <a:t>rea en unidades pequeñas y les asigna un numero…</a:t>
            </a:r>
          </a:p>
          <a:p>
            <a:r>
              <a:rPr lang="es-ES" dirty="0" smtClean="0">
                <a:sym typeface="Wingdings" pitchFamily="2" charset="2"/>
              </a:rPr>
              <a:t>Estos modelos generan productos espaciales localizados.</a:t>
            </a:r>
          </a:p>
          <a:p>
            <a:endParaRPr lang="es-ES" dirty="0" smtClean="0"/>
          </a:p>
          <a:p>
            <a:pPr marL="45720" indent="0">
              <a:buNone/>
            </a:pPr>
            <a:endParaRPr lang="es-ES" i="1" dirty="0"/>
          </a:p>
          <a:p>
            <a:pPr marL="45720" indent="0">
              <a:buNone/>
            </a:pPr>
            <a:endParaRPr lang="es-ES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1187185"/>
            <a:ext cx="3024336" cy="2681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933056"/>
            <a:ext cx="3024336" cy="284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0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Modelos de Datos (Vectores)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772816"/>
            <a:ext cx="7920880" cy="3539527"/>
          </a:xfrm>
        </p:spPr>
        <p:txBody>
          <a:bodyPr>
            <a:noAutofit/>
          </a:bodyPr>
          <a:lstStyle/>
          <a:p>
            <a:r>
              <a:rPr lang="es-ES" dirty="0" smtClean="0"/>
              <a:t>Extraídos de los modelos conceptuales los datos espaciales pueden ser </a:t>
            </a:r>
            <a:r>
              <a:rPr lang="es-ES" i="1" u="sng" dirty="0" smtClean="0"/>
              <a:t>vectores o </a:t>
            </a:r>
            <a:r>
              <a:rPr lang="es-ES" i="1" u="sng" dirty="0" err="1" smtClean="0"/>
              <a:t>rasters</a:t>
            </a:r>
            <a:r>
              <a:rPr lang="es-ES" dirty="0" smtClean="0"/>
              <a:t>.</a:t>
            </a:r>
          </a:p>
          <a:p>
            <a:r>
              <a:rPr lang="es-ES" dirty="0" smtClean="0"/>
              <a:t>Unidades de datos básicos para modelo de datos vectorial</a:t>
            </a:r>
            <a:r>
              <a:rPr lang="es-ES" dirty="0" smtClean="0">
                <a:sym typeface="Wingdings" pitchFamily="2" charset="2"/>
              </a:rPr>
              <a:t> </a:t>
            </a:r>
            <a:r>
              <a:rPr lang="es-ES" dirty="0" smtClean="0"/>
              <a:t>modelo conceptual basado en objetos.</a:t>
            </a:r>
          </a:p>
          <a:p>
            <a:r>
              <a:rPr lang="es-ES" dirty="0" smtClean="0"/>
              <a:t>En MV objetos pueden ser puntos, líneas y polígonos.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517148"/>
            <a:ext cx="4518562" cy="334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2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Modelos de Datos (Vectores)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772816"/>
            <a:ext cx="7920880" cy="3539527"/>
          </a:xfrm>
        </p:spPr>
        <p:txBody>
          <a:bodyPr>
            <a:noAutofit/>
          </a:bodyPr>
          <a:lstStyle/>
          <a:p>
            <a:r>
              <a:rPr lang="es-ES" dirty="0" smtClean="0"/>
              <a:t>Las unidades en estos modelos están implícitas (propiedades definidas).</a:t>
            </a:r>
          </a:p>
          <a:p>
            <a:r>
              <a:rPr lang="es-ES" dirty="0" smtClean="0"/>
              <a:t>La ubicación de estos modelos es un proceso explícito.</a:t>
            </a:r>
          </a:p>
          <a:p>
            <a:r>
              <a:rPr lang="es-ES" dirty="0" smtClean="0"/>
              <a:t>La ubicación es generalmente dada por coordenadas cartesianas en un plano euclidiano (buscar que significa).</a:t>
            </a:r>
            <a:endParaRPr lang="es-ES" dirty="0"/>
          </a:p>
        </p:txBody>
      </p:sp>
      <p:sp>
        <p:nvSpPr>
          <p:cNvPr id="7" name="6 Elipse"/>
          <p:cNvSpPr/>
          <p:nvPr/>
        </p:nvSpPr>
        <p:spPr>
          <a:xfrm>
            <a:off x="5104832" y="5326507"/>
            <a:ext cx="72008" cy="45719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7 Elipse"/>
          <p:cNvSpPr/>
          <p:nvPr/>
        </p:nvSpPr>
        <p:spPr>
          <a:xfrm>
            <a:off x="4593196" y="5359522"/>
            <a:ext cx="72008" cy="45719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8 Elipse"/>
          <p:cNvSpPr/>
          <p:nvPr/>
        </p:nvSpPr>
        <p:spPr>
          <a:xfrm>
            <a:off x="5068828" y="4869159"/>
            <a:ext cx="72008" cy="45719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1" name="10 Forma libre"/>
          <p:cNvSpPr/>
          <p:nvPr/>
        </p:nvSpPr>
        <p:spPr>
          <a:xfrm>
            <a:off x="1763688" y="4892019"/>
            <a:ext cx="772886" cy="674914"/>
          </a:xfrm>
          <a:custGeom>
            <a:avLst/>
            <a:gdLst>
              <a:gd name="connsiteX0" fmla="*/ 478971 w 772886"/>
              <a:gd name="connsiteY0" fmla="*/ 10886 h 674914"/>
              <a:gd name="connsiteX1" fmla="*/ 762000 w 772886"/>
              <a:gd name="connsiteY1" fmla="*/ 250371 h 674914"/>
              <a:gd name="connsiteX2" fmla="*/ 772886 w 772886"/>
              <a:gd name="connsiteY2" fmla="*/ 435429 h 674914"/>
              <a:gd name="connsiteX3" fmla="*/ 587829 w 772886"/>
              <a:gd name="connsiteY3" fmla="*/ 566057 h 674914"/>
              <a:gd name="connsiteX4" fmla="*/ 283029 w 772886"/>
              <a:gd name="connsiteY4" fmla="*/ 674914 h 674914"/>
              <a:gd name="connsiteX5" fmla="*/ 0 w 772886"/>
              <a:gd name="connsiteY5" fmla="*/ 620486 h 674914"/>
              <a:gd name="connsiteX6" fmla="*/ 54429 w 772886"/>
              <a:gd name="connsiteY6" fmla="*/ 435429 h 674914"/>
              <a:gd name="connsiteX7" fmla="*/ 119743 w 772886"/>
              <a:gd name="connsiteY7" fmla="*/ 130629 h 674914"/>
              <a:gd name="connsiteX8" fmla="*/ 228600 w 772886"/>
              <a:gd name="connsiteY8" fmla="*/ 0 h 674914"/>
              <a:gd name="connsiteX9" fmla="*/ 478971 w 772886"/>
              <a:gd name="connsiteY9" fmla="*/ 10886 h 67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2886" h="674914">
                <a:moveTo>
                  <a:pt x="478971" y="10886"/>
                </a:moveTo>
                <a:lnTo>
                  <a:pt x="762000" y="250371"/>
                </a:lnTo>
                <a:lnTo>
                  <a:pt x="772886" y="435429"/>
                </a:lnTo>
                <a:lnTo>
                  <a:pt x="587829" y="566057"/>
                </a:lnTo>
                <a:lnTo>
                  <a:pt x="283029" y="674914"/>
                </a:lnTo>
                <a:lnTo>
                  <a:pt x="0" y="620486"/>
                </a:lnTo>
                <a:lnTo>
                  <a:pt x="54429" y="435429"/>
                </a:lnTo>
                <a:lnTo>
                  <a:pt x="119743" y="130629"/>
                </a:lnTo>
                <a:lnTo>
                  <a:pt x="228600" y="0"/>
                </a:lnTo>
                <a:lnTo>
                  <a:pt x="478971" y="1088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2" name="11 Forma libre"/>
          <p:cNvSpPr/>
          <p:nvPr/>
        </p:nvSpPr>
        <p:spPr>
          <a:xfrm>
            <a:off x="7188512" y="4653700"/>
            <a:ext cx="1088571" cy="783772"/>
          </a:xfrm>
          <a:custGeom>
            <a:avLst/>
            <a:gdLst>
              <a:gd name="connsiteX0" fmla="*/ 0 w 1088571"/>
              <a:gd name="connsiteY0" fmla="*/ 0 h 783772"/>
              <a:gd name="connsiteX1" fmla="*/ 174171 w 1088571"/>
              <a:gd name="connsiteY1" fmla="*/ 293915 h 783772"/>
              <a:gd name="connsiteX2" fmla="*/ 587828 w 1088571"/>
              <a:gd name="connsiteY2" fmla="*/ 283029 h 783772"/>
              <a:gd name="connsiteX3" fmla="*/ 751114 w 1088571"/>
              <a:gd name="connsiteY3" fmla="*/ 391886 h 783772"/>
              <a:gd name="connsiteX4" fmla="*/ 718457 w 1088571"/>
              <a:gd name="connsiteY4" fmla="*/ 522515 h 783772"/>
              <a:gd name="connsiteX5" fmla="*/ 576943 w 1088571"/>
              <a:gd name="connsiteY5" fmla="*/ 609600 h 783772"/>
              <a:gd name="connsiteX6" fmla="*/ 783771 w 1088571"/>
              <a:gd name="connsiteY6" fmla="*/ 762000 h 783772"/>
              <a:gd name="connsiteX7" fmla="*/ 1088571 w 1088571"/>
              <a:gd name="connsiteY7" fmla="*/ 783772 h 78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8571" h="783772">
                <a:moveTo>
                  <a:pt x="0" y="0"/>
                </a:moveTo>
                <a:lnTo>
                  <a:pt x="174171" y="293915"/>
                </a:lnTo>
                <a:lnTo>
                  <a:pt x="587828" y="283029"/>
                </a:lnTo>
                <a:lnTo>
                  <a:pt x="751114" y="391886"/>
                </a:lnTo>
                <a:lnTo>
                  <a:pt x="718457" y="522515"/>
                </a:lnTo>
                <a:lnTo>
                  <a:pt x="576943" y="609600"/>
                </a:lnTo>
                <a:lnTo>
                  <a:pt x="783771" y="762000"/>
                </a:lnTo>
                <a:lnTo>
                  <a:pt x="1088571" y="783772"/>
                </a:lnTo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27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/>
              <a:t>Modelos de Datos (Vectores)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1" b="17051"/>
          <a:stretch/>
        </p:blipFill>
        <p:spPr>
          <a:xfrm>
            <a:off x="107504" y="1781755"/>
            <a:ext cx="4330711" cy="424103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32"/>
          <a:stretch/>
        </p:blipFill>
        <p:spPr>
          <a:xfrm>
            <a:off x="4572000" y="1787220"/>
            <a:ext cx="4498064" cy="423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12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/>
              <a:t>Modelos de Datos </a:t>
            </a:r>
            <a:r>
              <a:rPr lang="es-ES" sz="3200" dirty="0" smtClean="0"/>
              <a:t>(</a:t>
            </a:r>
            <a:r>
              <a:rPr lang="es-ES" sz="3200" dirty="0" err="1" smtClean="0"/>
              <a:t>Rasters</a:t>
            </a:r>
            <a:r>
              <a:rPr lang="es-ES" sz="3200" dirty="0" smtClean="0"/>
              <a:t>)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2060848"/>
            <a:ext cx="4104456" cy="3539527"/>
          </a:xfrm>
        </p:spPr>
        <p:txBody>
          <a:bodyPr>
            <a:noAutofit/>
          </a:bodyPr>
          <a:lstStyle/>
          <a:p>
            <a:r>
              <a:rPr lang="es-ES" dirty="0" smtClean="0"/>
              <a:t>En los modelos espaciales </a:t>
            </a:r>
            <a:r>
              <a:rPr lang="es-ES" dirty="0" err="1" smtClean="0"/>
              <a:t>raster</a:t>
            </a:r>
            <a:r>
              <a:rPr lang="es-ES" dirty="0" smtClean="0">
                <a:sym typeface="Wingdings" pitchFamily="2" charset="2"/>
              </a:rPr>
              <a:t> </a:t>
            </a:r>
            <a:r>
              <a:rPr lang="es-ES" dirty="0">
                <a:sym typeface="Wingdings" pitchFamily="2" charset="2"/>
              </a:rPr>
              <a:t>U</a:t>
            </a:r>
            <a:r>
              <a:rPr lang="es-ES" dirty="0" smtClean="0">
                <a:sym typeface="Wingdings" pitchFamily="2" charset="2"/>
              </a:rPr>
              <a:t>nidad básica de datos espacial. Representada como celdas en un arreglo de filas y columnas.</a:t>
            </a:r>
          </a:p>
          <a:p>
            <a:r>
              <a:rPr lang="es-ES" dirty="0"/>
              <a:t>C</a:t>
            </a:r>
            <a:r>
              <a:rPr lang="es-ES" dirty="0" smtClean="0"/>
              <a:t>eldas de tamaño especifico, arreglo de celdas con origen especificado</a:t>
            </a:r>
            <a:r>
              <a:rPr lang="es-ES" dirty="0" smtClean="0">
                <a:sym typeface="Wingdings" pitchFamily="2" charset="2"/>
              </a:rPr>
              <a:t></a:t>
            </a:r>
            <a:r>
              <a:rPr lang="es-ES" dirty="0" smtClean="0"/>
              <a:t> las coordenadas X y </a:t>
            </a:r>
            <a:r>
              <a:rPr lang="es-ES" dirty="0" err="1" smtClean="0"/>
              <a:t>Y</a:t>
            </a:r>
            <a:r>
              <a:rPr lang="es-ES" dirty="0" smtClean="0"/>
              <a:t> de celda implícitas.</a:t>
            </a:r>
          </a:p>
          <a:p>
            <a:r>
              <a:rPr lang="es-ES" dirty="0" smtClean="0"/>
              <a:t> Información sobre los objetos son explicitas (si las celdas forman parte de un punto, línea, </a:t>
            </a:r>
            <a:r>
              <a:rPr lang="es-ES" dirty="0"/>
              <a:t>á</a:t>
            </a:r>
            <a:r>
              <a:rPr lang="es-ES" dirty="0" smtClean="0"/>
              <a:t>rea, o espacio en blanco debe especificarse con numero)</a:t>
            </a:r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975" y="2204864"/>
            <a:ext cx="4795025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862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/>
              <a:t>Modelos de Datos </a:t>
            </a:r>
            <a:r>
              <a:rPr lang="es-ES" sz="3200" dirty="0" smtClean="0"/>
              <a:t>(</a:t>
            </a:r>
            <a:r>
              <a:rPr lang="es-ES" sz="3200" dirty="0" err="1" smtClean="0"/>
              <a:t>Rasters</a:t>
            </a:r>
            <a:r>
              <a:rPr lang="es-ES" sz="3200" dirty="0" smtClean="0"/>
              <a:t>)</a:t>
            </a:r>
            <a:endParaRPr lang="es-ES" sz="3200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16" y="1818478"/>
            <a:ext cx="3411536" cy="4824534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745137"/>
            <a:ext cx="3456384" cy="4887957"/>
          </a:xfrm>
          <a:prstGeom prst="rect">
            <a:avLst/>
          </a:prstGeom>
        </p:spPr>
      </p:pic>
      <p:cxnSp>
        <p:nvCxnSpPr>
          <p:cNvPr id="7" name="6 Conector recto de flecha"/>
          <p:cNvCxnSpPr/>
          <p:nvPr/>
        </p:nvCxnSpPr>
        <p:spPr>
          <a:xfrm flipV="1">
            <a:off x="2434184" y="1745137"/>
            <a:ext cx="2929904" cy="2835991"/>
          </a:xfrm>
          <a:prstGeom prst="straightConnector1">
            <a:avLst/>
          </a:prstGeom>
          <a:ln w="508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2339752" y="4941168"/>
            <a:ext cx="3024336" cy="1701844"/>
          </a:xfrm>
          <a:prstGeom prst="straightConnector1">
            <a:avLst/>
          </a:prstGeom>
          <a:ln w="508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86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8978" y="221222"/>
            <a:ext cx="7315200" cy="1154097"/>
          </a:xfrm>
        </p:spPr>
        <p:txBody>
          <a:bodyPr/>
          <a:lstStyle/>
          <a:p>
            <a:r>
              <a:rPr lang="es-ES" sz="3200" dirty="0">
                <a:solidFill>
                  <a:srgbClr val="FF8600"/>
                </a:solidFill>
              </a:rPr>
              <a:t>Modelos de Datos (</a:t>
            </a:r>
            <a:r>
              <a:rPr lang="es-ES" sz="3200" dirty="0" err="1">
                <a:solidFill>
                  <a:srgbClr val="FF8600"/>
                </a:solidFill>
              </a:rPr>
              <a:t>Rasters</a:t>
            </a:r>
            <a:r>
              <a:rPr lang="es-ES" sz="3200" dirty="0">
                <a:solidFill>
                  <a:srgbClr val="FF8600"/>
                </a:solidFill>
              </a:rPr>
              <a:t>)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75567" y="2427895"/>
            <a:ext cx="4664567" cy="34984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87"/>
          <a:stretch/>
        </p:blipFill>
        <p:spPr>
          <a:xfrm rot="16200000">
            <a:off x="5142407" y="1164951"/>
            <a:ext cx="2125689" cy="25464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594270" y="3235755"/>
            <a:ext cx="3267769" cy="395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0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Modelos Lógicos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844824"/>
            <a:ext cx="7315200" cy="3539527"/>
          </a:xfrm>
        </p:spPr>
        <p:txBody>
          <a:bodyPr/>
          <a:lstStyle/>
          <a:p>
            <a:r>
              <a:rPr lang="es-ES" dirty="0" smtClean="0"/>
              <a:t>En modelos lógicos hablamos de: estructura de datos, captura de datos, manipulación, etc. Dentro de ambientes específicos (hardware y software).</a:t>
            </a:r>
          </a:p>
          <a:p>
            <a:endParaRPr lang="es-ES" dirty="0"/>
          </a:p>
          <a:p>
            <a:r>
              <a:rPr lang="es-ES" dirty="0" smtClean="0"/>
              <a:t>Dos estructuras principales, de nuevo vectores y </a:t>
            </a:r>
            <a:r>
              <a:rPr lang="es-ES" dirty="0" err="1" smtClean="0"/>
              <a:t>rasters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39"/>
          <a:stretch/>
        </p:blipFill>
        <p:spPr bwMode="auto">
          <a:xfrm>
            <a:off x="1765243" y="3878062"/>
            <a:ext cx="6195398" cy="1651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995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/>
              <a:t>Modelos </a:t>
            </a:r>
            <a:r>
              <a:rPr lang="es-ES" sz="3200" dirty="0" smtClean="0"/>
              <a:t>Lógicos (Vectores)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628800"/>
            <a:ext cx="7992888" cy="3539527"/>
          </a:xfrm>
        </p:spPr>
        <p:txBody>
          <a:bodyPr>
            <a:noAutofit/>
          </a:bodyPr>
          <a:lstStyle/>
          <a:p>
            <a:r>
              <a:rPr lang="es-ES" dirty="0" smtClean="0"/>
              <a:t>Vienen de los modelos de datos vectoriales y son designados mediante puntos, líneas, polígonos y los atributos de cada tipo.</a:t>
            </a:r>
          </a:p>
          <a:p>
            <a:endParaRPr lang="es-ES" dirty="0" smtClean="0"/>
          </a:p>
          <a:p>
            <a:r>
              <a:rPr lang="es-ES" dirty="0" smtClean="0"/>
              <a:t>Usualmente hay tablas con números de ID para cada objeto en la base de datos.</a:t>
            </a:r>
          </a:p>
          <a:p>
            <a:endParaRPr lang="es-ES" dirty="0" smtClean="0"/>
          </a:p>
          <a:p>
            <a:r>
              <a:rPr lang="es-ES" dirty="0" smtClean="0"/>
              <a:t>Los números ID permiten la convención de objetos con un gran variedad de información tabular. (modelo </a:t>
            </a:r>
            <a:r>
              <a:rPr lang="es-ES" dirty="0" err="1" smtClean="0"/>
              <a:t>georrelacional</a:t>
            </a:r>
            <a:r>
              <a:rPr lang="es-ES" dirty="0" smtClean="0"/>
              <a:t>).</a:t>
            </a:r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62817"/>
            <a:ext cx="2232248" cy="2485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653" y="4509120"/>
            <a:ext cx="6376380" cy="2220121"/>
          </a:xfrm>
          <a:prstGeom prst="rect">
            <a:avLst/>
          </a:prstGeom>
        </p:spPr>
      </p:pic>
      <p:cxnSp>
        <p:nvCxnSpPr>
          <p:cNvPr id="6" name="5 Conector recto de flecha"/>
          <p:cNvCxnSpPr>
            <a:stCxn id="7170" idx="3"/>
          </p:cNvCxnSpPr>
          <p:nvPr/>
        </p:nvCxnSpPr>
        <p:spPr>
          <a:xfrm flipV="1">
            <a:off x="2411760" y="5605743"/>
            <a:ext cx="323203" cy="1"/>
          </a:xfrm>
          <a:prstGeom prst="straightConnector1">
            <a:avLst/>
          </a:prstGeom>
          <a:ln w="508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624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/>
              <a:t>Modelos Lógicos (Vectores)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844824"/>
            <a:ext cx="7704856" cy="4176464"/>
          </a:xfrm>
        </p:spPr>
        <p:txBody>
          <a:bodyPr>
            <a:normAutofit/>
          </a:bodyPr>
          <a:lstStyle/>
          <a:p>
            <a:r>
              <a:rPr lang="es-ES" dirty="0" smtClean="0"/>
              <a:t>Las coordenadas son guardadas ya sea como </a:t>
            </a:r>
            <a:r>
              <a:rPr lang="es-ES" dirty="0" err="1" smtClean="0"/>
              <a:t>BLOBs</a:t>
            </a:r>
            <a:r>
              <a:rPr lang="es-ES" dirty="0" smtClean="0"/>
              <a:t> (</a:t>
            </a:r>
            <a:r>
              <a:rPr lang="es-ES" dirty="0" err="1" smtClean="0"/>
              <a:t>Binary</a:t>
            </a:r>
            <a:r>
              <a:rPr lang="es-ES" dirty="0" smtClean="0"/>
              <a:t> </a:t>
            </a:r>
            <a:r>
              <a:rPr lang="es-ES" dirty="0" err="1"/>
              <a:t>Large</a:t>
            </a:r>
            <a:r>
              <a:rPr lang="es-ES" dirty="0"/>
              <a:t> </a:t>
            </a:r>
            <a:r>
              <a:rPr lang="es-ES" dirty="0" err="1" smtClean="0"/>
              <a:t>Object</a:t>
            </a:r>
            <a:r>
              <a:rPr lang="es-ES" dirty="0" smtClean="0"/>
              <a:t>) en tablas o como archivos escondidos y conectados al número ID.</a:t>
            </a:r>
          </a:p>
          <a:p>
            <a:endParaRPr lang="es-ES" dirty="0" smtClean="0"/>
          </a:p>
          <a:p>
            <a:r>
              <a:rPr lang="es-ES" dirty="0" smtClean="0"/>
              <a:t>El análisis se da al sobreponer temas </a:t>
            </a:r>
            <a:r>
              <a:rPr lang="es-ES" dirty="0" err="1" smtClean="0"/>
              <a:t>georreferenciados</a:t>
            </a:r>
            <a:r>
              <a:rPr lang="es-ES" dirty="0" smtClean="0"/>
              <a:t>, así se generan nuevos datos y temas con información combinada</a:t>
            </a: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62817"/>
            <a:ext cx="2232248" cy="2485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653" y="4509120"/>
            <a:ext cx="6376380" cy="222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30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/>
              <a:t>Modelos Lógicos </a:t>
            </a:r>
            <a:r>
              <a:rPr lang="es-ES" sz="3200" dirty="0" smtClean="0"/>
              <a:t>(</a:t>
            </a:r>
            <a:r>
              <a:rPr lang="es-ES" sz="3200" dirty="0" err="1"/>
              <a:t>R</a:t>
            </a:r>
            <a:r>
              <a:rPr lang="es-ES" sz="3200" dirty="0" err="1" smtClean="0"/>
              <a:t>asters</a:t>
            </a:r>
            <a:r>
              <a:rPr lang="es-ES" sz="3200" dirty="0" smtClean="0"/>
              <a:t>)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916832"/>
            <a:ext cx="7416824" cy="3539527"/>
          </a:xfrm>
        </p:spPr>
        <p:txBody>
          <a:bodyPr>
            <a:noAutofit/>
          </a:bodyPr>
          <a:lstStyle/>
          <a:p>
            <a:r>
              <a:rPr lang="es-ES" dirty="0" smtClean="0"/>
              <a:t>La estructura de </a:t>
            </a:r>
            <a:r>
              <a:rPr lang="es-ES" dirty="0" err="1" smtClean="0"/>
              <a:t>rasters</a:t>
            </a:r>
            <a:r>
              <a:rPr lang="es-ES" dirty="0" smtClean="0"/>
              <a:t> </a:t>
            </a:r>
            <a:r>
              <a:rPr lang="es-ES" dirty="0" smtClean="0">
                <a:sym typeface="Wingdings" pitchFamily="2" charset="2"/>
              </a:rPr>
              <a:t> datos guardados en un “</a:t>
            </a:r>
            <a:r>
              <a:rPr lang="es-ES" dirty="0" err="1" smtClean="0">
                <a:sym typeface="Wingdings" pitchFamily="2" charset="2"/>
              </a:rPr>
              <a:t>grid</a:t>
            </a:r>
            <a:r>
              <a:rPr lang="es-ES" dirty="0" smtClean="0">
                <a:sym typeface="Wingdings" pitchFamily="2" charset="2"/>
              </a:rPr>
              <a:t>” (</a:t>
            </a:r>
            <a:r>
              <a:rPr lang="es-ES" dirty="0" err="1" smtClean="0">
                <a:sym typeface="Wingdings" pitchFamily="2" charset="2"/>
              </a:rPr>
              <a:t>graticula</a:t>
            </a:r>
            <a:r>
              <a:rPr lang="es-ES" dirty="0" smtClean="0">
                <a:sym typeface="Wingdings" pitchFamily="2" charset="2"/>
              </a:rPr>
              <a:t>) de filas y columnas constituidas por celdas.</a:t>
            </a:r>
          </a:p>
          <a:p>
            <a:endParaRPr lang="es-ES" dirty="0" smtClean="0">
              <a:sym typeface="Wingdings" pitchFamily="2" charset="2"/>
            </a:endParaRPr>
          </a:p>
          <a:p>
            <a:r>
              <a:rPr lang="es-ES" dirty="0" smtClean="0">
                <a:sym typeface="Wingdings" pitchFamily="2" charset="2"/>
              </a:rPr>
              <a:t>Cada celda contiene coordenadas X y </a:t>
            </a:r>
            <a:r>
              <a:rPr lang="es-ES" dirty="0" err="1" smtClean="0">
                <a:sym typeface="Wingdings" pitchFamily="2" charset="2"/>
              </a:rPr>
              <a:t>Y</a:t>
            </a:r>
            <a:r>
              <a:rPr lang="es-ES" dirty="0" smtClean="0">
                <a:sym typeface="Wingdings" pitchFamily="2" charset="2"/>
              </a:rPr>
              <a:t> que corresponden con ubicaciones en el mundo real.</a:t>
            </a:r>
          </a:p>
          <a:p>
            <a:endParaRPr lang="es-ES" dirty="0" smtClean="0">
              <a:sym typeface="Wingdings" pitchFamily="2" charset="2"/>
            </a:endParaRPr>
          </a:p>
          <a:p>
            <a:r>
              <a:rPr lang="es-ES" dirty="0" smtClean="0">
                <a:sym typeface="Wingdings" pitchFamily="2" charset="2"/>
              </a:rPr>
              <a:t>También contienen un valor z el cual representa cualquier cosa (elevación, censo, tipo de uso de suelo, etc.)</a:t>
            </a:r>
          </a:p>
          <a:p>
            <a:endParaRPr lang="es-ES" dirty="0" smtClean="0">
              <a:sym typeface="Wingdings" pitchFamily="2" charset="2"/>
            </a:endParaRPr>
          </a:p>
          <a:p>
            <a:r>
              <a:rPr lang="es-ES" dirty="0" smtClean="0">
                <a:sym typeface="Wingdings" pitchFamily="2" charset="2"/>
              </a:rPr>
              <a:t>A los números se les puede asignar colores y sombras para despliegue.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729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620688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/>
              <a:t>Modelos Lógicos (</a:t>
            </a:r>
            <a:r>
              <a:rPr lang="es-ES" sz="3200" dirty="0" err="1"/>
              <a:t>Rasters</a:t>
            </a:r>
            <a:r>
              <a:rPr lang="es-ES" sz="3200" dirty="0"/>
              <a:t>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2060848"/>
            <a:ext cx="7128792" cy="3539527"/>
          </a:xfrm>
        </p:spPr>
        <p:txBody>
          <a:bodyPr>
            <a:normAutofit/>
          </a:bodyPr>
          <a:lstStyle/>
          <a:p>
            <a:r>
              <a:rPr lang="es-ES" dirty="0" smtClean="0"/>
              <a:t>Análisis conlleva manipulación matemática de las celdas.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El análisis se puede basar en celdas individuales o en bloques continuos de celdas.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Al ser números, cualquier análisis basado en ecuaciones o modelos estadísticos pueden ser aplicados.</a:t>
            </a:r>
          </a:p>
        </p:txBody>
      </p:sp>
    </p:spTree>
    <p:extLst>
      <p:ext uri="{BB962C8B-B14F-4D97-AF65-F5344CB8AC3E}">
        <p14:creationId xmlns:p14="http://schemas.microsoft.com/office/powerpoint/2010/main" val="116736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548680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Ventajas de las Estructuras de los Modelos</a:t>
            </a:r>
            <a:endParaRPr lang="es-E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079451"/>
              </p:ext>
            </p:extLst>
          </p:nvPr>
        </p:nvGraphicFramePr>
        <p:xfrm>
          <a:off x="395536" y="1700808"/>
          <a:ext cx="8424936" cy="4248472"/>
        </p:xfrm>
        <a:graphic>
          <a:graphicData uri="http://schemas.openxmlformats.org/drawingml/2006/table">
            <a:tbl>
              <a:tblPr/>
              <a:tblGrid>
                <a:gridCol w="4247670"/>
                <a:gridCol w="4177266"/>
              </a:tblGrid>
              <a:tr h="361113"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Ventajas de los archivos </a:t>
                      </a:r>
                      <a:r>
                        <a:rPr lang="es-ES" sz="2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raster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Ventajas de los archivos vector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3337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La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posición Geográfica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es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Implícita,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no hay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necesidad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de introducir X y </a:t>
                      </a:r>
                      <a:r>
                        <a:rPr lang="es-ES" sz="20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Y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para objetos.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Puntos,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líneas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y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polígonos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es un formato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familiar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y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fácil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de entender e interpretar.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9806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Lugares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específicos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de un objeto (ej. Bosques),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están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representados por celdas similares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(análisis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simple).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Los archivos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vector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son pequeños y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fáciles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de guardar, pues solo objetos individuales son gravados.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3953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Representa datos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continuos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 discretos.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Los objetos, se pueden extraer individualmente para su proceso.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892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Algoritmos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analíticos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son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fáciles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de crear y aplicar (son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números).</a:t>
                      </a:r>
                      <a:endParaRPr lang="es-ES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Gran cantidad de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información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tabular se puede asociar a un simple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objeto.</a:t>
                      </a:r>
                      <a:endParaRPr lang="es-ES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847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Compatible con datos de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percepción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remota.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Productos </a:t>
                      </a:r>
                      <a:r>
                        <a:rPr lang="es-E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cartográficos </a:t>
                      </a: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excelentes.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12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15200" cy="1154097"/>
          </a:xfrm>
        </p:spPr>
        <p:txBody>
          <a:bodyPr>
            <a:normAutofit/>
          </a:bodyPr>
          <a:lstStyle/>
          <a:p>
            <a:r>
              <a:rPr lang="es-ES" sz="3200" dirty="0" err="1" smtClean="0"/>
              <a:t>Conclusion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988840"/>
            <a:ext cx="7315200" cy="4680520"/>
          </a:xfrm>
        </p:spPr>
        <p:txBody>
          <a:bodyPr>
            <a:normAutofit/>
          </a:bodyPr>
          <a:lstStyle/>
          <a:p>
            <a:r>
              <a:rPr lang="es-ES" dirty="0" smtClean="0"/>
              <a:t>Esta sesión comprendió una exploración a cerca de los </a:t>
            </a:r>
            <a:r>
              <a:rPr lang="es-ES" smtClean="0"/>
              <a:t>métodos más </a:t>
            </a:r>
            <a:r>
              <a:rPr lang="es-ES" dirty="0" smtClean="0"/>
              <a:t>comunes con los cuales se lleva a cabo la representación de información espacial.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068960"/>
            <a:ext cx="6194425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24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a">
  <a:themeElements>
    <a:clrScheme name="Perspectiva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364</TotalTime>
  <Words>1006</Words>
  <Application>Microsoft Office PowerPoint</Application>
  <PresentationFormat>Presentación en pantalla (4:3)</PresentationFormat>
  <Paragraphs>116</Paragraphs>
  <Slides>20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Perspectiva</vt:lpstr>
      <vt:lpstr>Representaciones Geográficas</vt:lpstr>
      <vt:lpstr>¿Por que es importante representar la tierra?</vt:lpstr>
      <vt:lpstr>¿Por que es importante representar la tierra?</vt:lpstr>
      <vt:lpstr>La primera ley de geografía de Tobler:</vt:lpstr>
      <vt:lpstr>Cartografía y Representación</vt:lpstr>
      <vt:lpstr>Modelos Conceptuales de Información Espacial</vt:lpstr>
      <vt:lpstr>Modelos Conceptuales de Información Espacial</vt:lpstr>
      <vt:lpstr>Modelos de Datos (Vectores)</vt:lpstr>
      <vt:lpstr>Modelos de Datos (Vectores)</vt:lpstr>
      <vt:lpstr>Modelos de Datos (Vectores)</vt:lpstr>
      <vt:lpstr>Modelos de Datos (Rasters)</vt:lpstr>
      <vt:lpstr>Modelos de Datos (Rasters)</vt:lpstr>
      <vt:lpstr>Modelos de Datos (Rasters)</vt:lpstr>
      <vt:lpstr>Modelos Lógicos</vt:lpstr>
      <vt:lpstr>Modelos Lógicos (Vectores)</vt:lpstr>
      <vt:lpstr>Modelos Lógicos (Vectores)</vt:lpstr>
      <vt:lpstr>Modelos Lógicos (Rasters)</vt:lpstr>
      <vt:lpstr>Modelos Lógicos (Rasters)</vt:lpstr>
      <vt:lpstr>Ventajas de las Estructuras de los Modelos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Representaciones Geográficas</dc:title>
  <dc:creator>Raul</dc:creator>
  <cp:lastModifiedBy>Revisor</cp:lastModifiedBy>
  <cp:revision>44</cp:revision>
  <dcterms:created xsi:type="dcterms:W3CDTF">2013-01-17T22:00:13Z</dcterms:created>
  <dcterms:modified xsi:type="dcterms:W3CDTF">2017-10-25T16:41:24Z</dcterms:modified>
</cp:coreProperties>
</file>