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71" r:id="rId3"/>
    <p:sldId id="275" r:id="rId4"/>
    <p:sldId id="257" r:id="rId5"/>
    <p:sldId id="258" r:id="rId6"/>
    <p:sldId id="259" r:id="rId7"/>
    <p:sldId id="272" r:id="rId8"/>
    <p:sldId id="260" r:id="rId9"/>
    <p:sldId id="261" r:id="rId10"/>
    <p:sldId id="273" r:id="rId11"/>
    <p:sldId id="262" r:id="rId12"/>
    <p:sldId id="263" r:id="rId13"/>
    <p:sldId id="265" r:id="rId14"/>
    <p:sldId id="264" r:id="rId15"/>
    <p:sldId id="266" r:id="rId16"/>
    <p:sldId id="267" r:id="rId17"/>
    <p:sldId id="270" r:id="rId18"/>
    <p:sldId id="268" r:id="rId19"/>
    <p:sldId id="274" r:id="rId20"/>
    <p:sldId id="269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6563F2B-4B48-4DD7-8AAD-E952BE5AA57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4CA85F90-8958-4FC5-90FE-DC85D0A52D3F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293096"/>
            <a:ext cx="6552728" cy="18288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4.Operación </a:t>
            </a:r>
            <a:r>
              <a:rPr lang="es-ES" sz="2000" dirty="0"/>
              <a:t>y organización del </a:t>
            </a:r>
            <a:r>
              <a:rPr lang="es-ES" sz="2000" dirty="0" smtClean="0"/>
              <a:t>sistema</a:t>
            </a:r>
          </a:p>
          <a:p>
            <a:endParaRPr lang="es-ES" sz="2000" dirty="0"/>
          </a:p>
          <a:p>
            <a:r>
              <a:rPr lang="es-ES" sz="2000" dirty="0"/>
              <a:t>Clase: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200" dirty="0" smtClean="0"/>
              <a:t>Bases </a:t>
            </a:r>
            <a:r>
              <a:rPr lang="es-ES" sz="3200" dirty="0"/>
              <a:t>de datos relacionadas (interconectadas)</a:t>
            </a:r>
          </a:p>
        </p:txBody>
      </p:sp>
    </p:spTree>
    <p:extLst>
      <p:ext uri="{BB962C8B-B14F-4D97-AF65-F5344CB8AC3E}">
        <p14:creationId xmlns:p14="http://schemas.microsoft.com/office/powerpoint/2010/main" val="212181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200" dirty="0" smtClean="0">
                <a:solidFill>
                  <a:prstClr val="white"/>
                </a:solidFill>
              </a:rPr>
              <a:t>En la clase pasada….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3995978" cy="4525963"/>
          </a:xfrm>
        </p:spPr>
        <p:txBody>
          <a:bodyPr>
            <a:normAutofit/>
          </a:bodyPr>
          <a:lstStyle/>
          <a:p>
            <a:r>
              <a:rPr lang="es-MX" sz="2000" dirty="0" smtClean="0"/>
              <a:t>¿Por qué es importante representar la tierra?</a:t>
            </a:r>
          </a:p>
          <a:p>
            <a:endParaRPr lang="es-MX" sz="2000" dirty="0" smtClean="0"/>
          </a:p>
          <a:p>
            <a:r>
              <a:rPr lang="es-MX" sz="2000" dirty="0" smtClean="0"/>
              <a:t>Ley de </a:t>
            </a:r>
            <a:r>
              <a:rPr lang="es-MX" sz="2000" dirty="0" err="1" smtClean="0"/>
              <a:t>Tobler</a:t>
            </a:r>
            <a:r>
              <a:rPr lang="es-MX" sz="2000" dirty="0" smtClean="0"/>
              <a:t> (</a:t>
            </a:r>
            <a:r>
              <a:rPr lang="es-MX" sz="2000" dirty="0" err="1" smtClean="0"/>
              <a:t>autocorrelación</a:t>
            </a:r>
            <a:r>
              <a:rPr lang="es-MX" sz="2000" dirty="0" smtClean="0"/>
              <a:t> espacial):</a:t>
            </a:r>
            <a:r>
              <a:rPr lang="es-MX" dirty="0" smtClean="0"/>
              <a:t> </a:t>
            </a:r>
            <a:r>
              <a:rPr lang="es-ES" dirty="0" smtClean="0"/>
              <a:t>Es </a:t>
            </a:r>
            <a:r>
              <a:rPr lang="es-ES" dirty="0"/>
              <a:t>la correlación de un patrón o una variable consigo </a:t>
            </a:r>
            <a:r>
              <a:rPr lang="es-ES" dirty="0" smtClean="0"/>
              <a:t>misma.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3993784"/>
            <a:ext cx="4079261" cy="2864216"/>
          </a:xfrm>
          <a:prstGeom prst="rect">
            <a:avLst/>
          </a:prstGeom>
        </p:spPr>
      </p:pic>
      <p:pic>
        <p:nvPicPr>
          <p:cNvPr id="7" name="5 Marcador de contenido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2943" r="3887"/>
          <a:stretch/>
        </p:blipFill>
        <p:spPr>
          <a:xfrm>
            <a:off x="5004048" y="1653404"/>
            <a:ext cx="3168352" cy="234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7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200" dirty="0" smtClean="0">
                <a:solidFill>
                  <a:prstClr val="white"/>
                </a:solidFill>
              </a:rPr>
              <a:t>En la clase pasada….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>
            <a:normAutofit lnSpcReduction="10000"/>
          </a:bodyPr>
          <a:lstStyle/>
          <a:p>
            <a:endParaRPr lang="es-MX" sz="2000" dirty="0"/>
          </a:p>
          <a:p>
            <a:r>
              <a:rPr lang="es-MX" sz="2000" dirty="0" smtClean="0"/>
              <a:t>Tres niveles de modelación para datos espaciales</a:t>
            </a:r>
          </a:p>
          <a:p>
            <a:endParaRPr lang="es-MX" sz="2000" dirty="0" smtClean="0"/>
          </a:p>
          <a:p>
            <a:pPr marL="36576" indent="0">
              <a:buNone/>
            </a:pPr>
            <a:r>
              <a:rPr lang="es-MX" sz="2000" dirty="0"/>
              <a:t>-Modelos </a:t>
            </a:r>
            <a:r>
              <a:rPr lang="es-MX" sz="2000" dirty="0" smtClean="0"/>
              <a:t>conceptuales</a:t>
            </a:r>
            <a:r>
              <a:rPr lang="es-MX" dirty="0" smtClean="0">
                <a:sym typeface="Wingdings" panose="05000000000000000000" pitchFamily="2" charset="2"/>
              </a:rPr>
              <a:t></a:t>
            </a:r>
          </a:p>
          <a:p>
            <a:pPr marL="36576" indent="0">
              <a:buNone/>
            </a:pPr>
            <a:r>
              <a:rPr lang="es-MX" dirty="0" smtClean="0">
                <a:sym typeface="Wingdings" panose="05000000000000000000" pitchFamily="2" charset="2"/>
              </a:rPr>
              <a:t>Objetos y Campo</a:t>
            </a:r>
            <a:r>
              <a:rPr lang="es-MX" sz="2000" dirty="0" smtClean="0"/>
              <a:t>.</a:t>
            </a:r>
          </a:p>
          <a:p>
            <a:pPr marL="36576" indent="0">
              <a:buNone/>
            </a:pPr>
            <a:endParaRPr lang="es-MX" sz="2000" dirty="0"/>
          </a:p>
          <a:p>
            <a:pPr marL="36576" indent="0">
              <a:buNone/>
            </a:pPr>
            <a:r>
              <a:rPr lang="es-MX" sz="2000" dirty="0"/>
              <a:t>-Modelos de </a:t>
            </a:r>
            <a:r>
              <a:rPr lang="es-MX" sz="2000" dirty="0" smtClean="0"/>
              <a:t>datos</a:t>
            </a:r>
            <a:r>
              <a:rPr lang="es-MX" sz="2000" dirty="0" smtClean="0">
                <a:sym typeface="Wingdings" panose="05000000000000000000" pitchFamily="2" charset="2"/>
              </a:rPr>
              <a:t> </a:t>
            </a:r>
            <a:r>
              <a:rPr lang="es-MX" sz="2000" dirty="0" err="1" smtClean="0">
                <a:sym typeface="Wingdings" panose="05000000000000000000" pitchFamily="2" charset="2"/>
              </a:rPr>
              <a:t>Rasters</a:t>
            </a:r>
            <a:r>
              <a:rPr lang="es-MX" sz="2000" dirty="0" smtClean="0">
                <a:sym typeface="Wingdings" panose="05000000000000000000" pitchFamily="2" charset="2"/>
              </a:rPr>
              <a:t> y Vectores.</a:t>
            </a:r>
          </a:p>
          <a:p>
            <a:pPr marL="36576" indent="0">
              <a:buNone/>
            </a:pPr>
            <a:endParaRPr lang="es-MX" sz="2000" dirty="0"/>
          </a:p>
          <a:p>
            <a:pPr marL="36576" lvl="0" indent="0">
              <a:buClr>
                <a:srgbClr val="C66951"/>
              </a:buClr>
              <a:buNone/>
            </a:pPr>
            <a:r>
              <a:rPr lang="es-MX" sz="2000" dirty="0"/>
              <a:t>-Modelos </a:t>
            </a:r>
            <a:r>
              <a:rPr lang="es-MX" sz="2000" dirty="0" smtClean="0"/>
              <a:t>lógicos</a:t>
            </a:r>
            <a:r>
              <a:rPr lang="es-MX" sz="2000" dirty="0" smtClean="0">
                <a:sym typeface="Wingdings" panose="05000000000000000000" pitchFamily="2" charset="2"/>
              </a:rPr>
              <a:t> </a:t>
            </a:r>
            <a:r>
              <a:rPr lang="es-MX" dirty="0" err="1" smtClean="0">
                <a:solidFill>
                  <a:srgbClr val="534949"/>
                </a:solidFill>
                <a:sym typeface="Wingdings" panose="05000000000000000000" pitchFamily="2" charset="2"/>
              </a:rPr>
              <a:t>Rasters</a:t>
            </a:r>
            <a:r>
              <a:rPr lang="es-MX" dirty="0" smtClean="0">
                <a:solidFill>
                  <a:srgbClr val="534949"/>
                </a:solidFill>
                <a:sym typeface="Wingdings" panose="05000000000000000000" pitchFamily="2" charset="2"/>
              </a:rPr>
              <a:t> </a:t>
            </a:r>
            <a:r>
              <a:rPr lang="es-MX" dirty="0">
                <a:solidFill>
                  <a:srgbClr val="534949"/>
                </a:solidFill>
                <a:sym typeface="Wingdings" panose="05000000000000000000" pitchFamily="2" charset="2"/>
              </a:rPr>
              <a:t>y Vectores.</a:t>
            </a:r>
            <a:endParaRPr lang="es-MX" dirty="0">
              <a:solidFill>
                <a:srgbClr val="534949"/>
              </a:solidFill>
            </a:endParaRPr>
          </a:p>
          <a:p>
            <a:pPr marL="36576" indent="0">
              <a:buNone/>
            </a:pPr>
            <a:endParaRPr lang="es-MX" sz="2000" dirty="0"/>
          </a:p>
          <a:p>
            <a:pPr marL="36576" indent="0">
              <a:buNone/>
            </a:pP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178" y="3993784"/>
            <a:ext cx="4342099" cy="2864216"/>
          </a:xfrm>
          <a:prstGeom prst="rect">
            <a:avLst/>
          </a:prstGeom>
        </p:spPr>
      </p:pic>
      <p:pic>
        <p:nvPicPr>
          <p:cNvPr id="7" name="5 Marcador de contenido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2943" r="3887"/>
          <a:stretch/>
        </p:blipFill>
        <p:spPr>
          <a:xfrm>
            <a:off x="5004048" y="1653404"/>
            <a:ext cx="3168352" cy="234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0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552" y="1628800"/>
            <a:ext cx="8136904" cy="4820762"/>
          </a:xfrm>
        </p:spPr>
        <p:txBody>
          <a:bodyPr>
            <a:noAutofit/>
          </a:bodyPr>
          <a:lstStyle/>
          <a:p>
            <a:r>
              <a:rPr lang="es-ES" dirty="0" smtClean="0"/>
              <a:t>Conceptos de datos, modelos de datos y bases de datos en SIG.</a:t>
            </a:r>
          </a:p>
          <a:p>
            <a:endParaRPr lang="es-ES" dirty="0"/>
          </a:p>
          <a:p>
            <a:r>
              <a:rPr lang="es-ES" dirty="0" smtClean="0"/>
              <a:t>Relaciones entre </a:t>
            </a:r>
          </a:p>
          <a:p>
            <a:endParaRPr lang="es-ES" dirty="0" smtClean="0"/>
          </a:p>
          <a:p>
            <a:pPr marL="502920" indent="-457200">
              <a:buAutoNum type="arabicParenR"/>
            </a:pPr>
            <a:r>
              <a:rPr lang="es-ES" dirty="0"/>
              <a:t>R</a:t>
            </a:r>
            <a:r>
              <a:rPr lang="es-ES" dirty="0" smtClean="0"/>
              <a:t>equerimientos para procesamiento en bases de datos </a:t>
            </a:r>
          </a:p>
          <a:p>
            <a:pPr marL="502920" indent="-457200">
              <a:buAutoNum type="arabicParenR"/>
            </a:pPr>
            <a:r>
              <a:rPr lang="es-ES" dirty="0"/>
              <a:t>M</a:t>
            </a:r>
            <a:r>
              <a:rPr lang="es-ES" dirty="0" smtClean="0"/>
              <a:t>anejo de sistemas de bases de datos y </a:t>
            </a:r>
          </a:p>
          <a:p>
            <a:pPr marL="502920" indent="-457200">
              <a:buAutoNum type="arabicParenR"/>
            </a:pPr>
            <a:r>
              <a:rPr lang="es-ES" dirty="0"/>
              <a:t>T</a:t>
            </a:r>
            <a:r>
              <a:rPr lang="es-ES" dirty="0" smtClean="0"/>
              <a:t>eoría sobre el desarrollo de bases de datos en SIG.</a:t>
            </a:r>
          </a:p>
          <a:p>
            <a:pPr marL="502920" indent="-457200">
              <a:buAutoNum type="arabicParenR"/>
            </a:pPr>
            <a:endParaRPr lang="es-ES" dirty="0" smtClean="0"/>
          </a:p>
          <a:p>
            <a:r>
              <a:rPr lang="es-ES" dirty="0" smtClean="0"/>
              <a:t>Que son los </a:t>
            </a:r>
            <a:r>
              <a:rPr lang="es-ES" dirty="0" err="1" smtClean="0"/>
              <a:t>Relational</a:t>
            </a:r>
            <a:r>
              <a:rPr lang="es-ES" dirty="0" smtClean="0"/>
              <a:t> </a:t>
            </a:r>
            <a:r>
              <a:rPr lang="es-ES" dirty="0" err="1" smtClean="0"/>
              <a:t>Database</a:t>
            </a:r>
            <a:r>
              <a:rPr lang="es-ES" dirty="0" smtClean="0"/>
              <a:t> </a:t>
            </a:r>
            <a:r>
              <a:rPr lang="es-ES" dirty="0"/>
              <a:t>M</a:t>
            </a:r>
            <a:r>
              <a:rPr lang="es-ES" dirty="0" smtClean="0"/>
              <a:t>anagement </a:t>
            </a:r>
            <a:r>
              <a:rPr lang="es-ES" dirty="0" err="1" smtClean="0"/>
              <a:t>Systems</a:t>
            </a:r>
            <a:r>
              <a:rPr lang="es-ES" dirty="0" smtClean="0"/>
              <a:t> (RDBMS)… Suena divertido? No apto para cardiacos…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Hoy hablaremos un poco sobre…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004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Información (o datos): </a:t>
            </a:r>
          </a:p>
          <a:p>
            <a:pPr marL="45720" indent="0">
              <a:buNone/>
            </a:pPr>
            <a:endParaRPr lang="es-ES" dirty="0" smtClean="0"/>
          </a:p>
          <a:p>
            <a:pPr marL="45720" indent="0">
              <a:buNone/>
            </a:pPr>
            <a:r>
              <a:rPr lang="es-ES" dirty="0"/>
              <a:t>C</a:t>
            </a:r>
            <a:r>
              <a:rPr lang="es-ES" dirty="0" smtClean="0"/>
              <a:t>olección de hechos, conceptos, o instrumentos en una manera formalizada y adecuad apara la comunicación o procesamiento </a:t>
            </a:r>
            <a:r>
              <a:rPr lang="es-ES" dirty="0"/>
              <a:t>por humanos (McDonnell and </a:t>
            </a:r>
            <a:r>
              <a:rPr lang="es-ES" dirty="0" err="1"/>
              <a:t>Kemp</a:t>
            </a:r>
            <a:r>
              <a:rPr lang="es-ES" dirty="0"/>
              <a:t> </a:t>
            </a:r>
            <a:r>
              <a:rPr lang="es-ES" dirty="0" smtClean="0"/>
              <a:t>1995).</a:t>
            </a:r>
          </a:p>
          <a:p>
            <a:pPr marL="45720" indent="0">
              <a:buNone/>
            </a:pPr>
            <a:endParaRPr lang="es-ES" dirty="0"/>
          </a:p>
          <a:p>
            <a:pPr marL="45720" indent="0" algn="ctr">
              <a:buNone/>
            </a:pPr>
            <a:r>
              <a:rPr lang="es-ES" sz="2400" b="1" dirty="0" smtClean="0"/>
              <a:t>Datos </a:t>
            </a:r>
            <a:r>
              <a:rPr lang="es-ES" sz="2400" b="1" dirty="0" smtClean="0">
                <a:sym typeface="Wingdings" pitchFamily="2" charset="2"/>
              </a:rPr>
              <a:t> Información  Conocimiento  Sabiduría</a:t>
            </a:r>
          </a:p>
          <a:p>
            <a:pPr marL="45720" indent="0" algn="ctr">
              <a:buNone/>
            </a:pPr>
            <a:endParaRPr lang="es-ES" sz="2400" b="1" dirty="0" smtClean="0"/>
          </a:p>
          <a:p>
            <a:r>
              <a:rPr lang="es-ES" dirty="0" smtClean="0"/>
              <a:t>Los datos generados para uso digital comúnmente llegan hasta la etapa de conocimiento, ya que el concepto de sabiduría conlleva un juicio y uso de ese conocimiento.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LOS datos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556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7935417" cy="4407408"/>
          </a:xfrm>
        </p:spPr>
        <p:txBody>
          <a:bodyPr>
            <a:normAutofit/>
          </a:bodyPr>
          <a:lstStyle/>
          <a:p>
            <a:r>
              <a:rPr lang="es-ES" dirty="0" smtClean="0"/>
              <a:t>Proceso para realizar abstracción del mundo real </a:t>
            </a:r>
            <a:r>
              <a:rPr lang="es-ES" dirty="0" smtClean="0">
                <a:sym typeface="Wingdings" panose="05000000000000000000" pitchFamily="2" charset="2"/>
              </a:rPr>
              <a:t></a:t>
            </a:r>
            <a:r>
              <a:rPr lang="es-ES" dirty="0" smtClean="0"/>
              <a:t> sigue una secuencia lógica de construcción y parametrización.</a:t>
            </a:r>
          </a:p>
          <a:p>
            <a:endParaRPr lang="es-ES" dirty="0" smtClean="0"/>
          </a:p>
          <a:p>
            <a:r>
              <a:rPr lang="es-MX" dirty="0"/>
              <a:t>La base de datos espacial de un SIG no es más que un modelo del mundo real, una representación </a:t>
            </a:r>
            <a:r>
              <a:rPr lang="es-MX" dirty="0" smtClean="0"/>
              <a:t>digita:</a:t>
            </a:r>
          </a:p>
          <a:p>
            <a:endParaRPr lang="es-ES" dirty="0" smtClean="0"/>
          </a:p>
          <a:p>
            <a:pPr marL="45720" indent="0">
              <a:buNone/>
            </a:pPr>
            <a:r>
              <a:rPr lang="es-ES" dirty="0" smtClean="0"/>
              <a:t>-Como almacenas los datos?</a:t>
            </a:r>
          </a:p>
          <a:p>
            <a:pPr marL="45720" indent="0">
              <a:buNone/>
            </a:pPr>
            <a:r>
              <a:rPr lang="es-ES" dirty="0" smtClean="0"/>
              <a:t>-Como organizas los datos?</a:t>
            </a:r>
          </a:p>
          <a:p>
            <a:pPr marL="45720" indent="0">
              <a:buNone/>
            </a:pPr>
            <a:r>
              <a:rPr lang="es-ES" dirty="0" smtClean="0"/>
              <a:t>-Como </a:t>
            </a:r>
            <a:r>
              <a:rPr lang="es-ES" dirty="0"/>
              <a:t>m</a:t>
            </a:r>
            <a:r>
              <a:rPr lang="es-ES" dirty="0" smtClean="0"/>
              <a:t>anipulas los datos?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Modelo de datos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121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7935417" cy="4407408"/>
          </a:xfrm>
        </p:spPr>
        <p:txBody>
          <a:bodyPr>
            <a:normAutofit/>
          </a:bodyPr>
          <a:lstStyle/>
          <a:p>
            <a:r>
              <a:rPr lang="es-ES" dirty="0" smtClean="0"/>
              <a:t>Modelo de la estructura de los sistemas de información, independiente de implementación (</a:t>
            </a:r>
            <a:r>
              <a:rPr lang="es-ES" dirty="0" err="1" smtClean="0"/>
              <a:t>Worboys</a:t>
            </a:r>
            <a:r>
              <a:rPr lang="es-ES" dirty="0" smtClean="0"/>
              <a:t> 1995).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Mecanismo de representación y organización de </a:t>
            </a:r>
            <a:r>
              <a:rPr lang="es-ES" dirty="0"/>
              <a:t>datos </a:t>
            </a:r>
            <a:r>
              <a:rPr lang="es-ES" dirty="0" smtClean="0"/>
              <a:t>espaciales (McDonnell y </a:t>
            </a:r>
            <a:r>
              <a:rPr lang="es-ES" dirty="0" err="1"/>
              <a:t>Kemp</a:t>
            </a:r>
            <a:r>
              <a:rPr lang="es-ES" dirty="0"/>
              <a:t> </a:t>
            </a:r>
            <a:r>
              <a:rPr lang="es-ES" dirty="0" smtClean="0"/>
              <a:t>1995).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En ambientes digitales interaccionamos con bases de datos compiladas.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Modelo de datos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359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8593655" cy="4407408"/>
          </a:xfrm>
        </p:spPr>
        <p:txBody>
          <a:bodyPr/>
          <a:lstStyle/>
          <a:p>
            <a:r>
              <a:rPr lang="es-ES" dirty="0"/>
              <a:t>De acuerdo a </a:t>
            </a:r>
            <a:r>
              <a:rPr lang="es-ES" dirty="0" err="1"/>
              <a:t>Laurini</a:t>
            </a:r>
            <a:r>
              <a:rPr lang="es-ES" dirty="0"/>
              <a:t> y</a:t>
            </a:r>
            <a:r>
              <a:rPr lang="es-ES" dirty="0" smtClean="0"/>
              <a:t> </a:t>
            </a:r>
            <a:r>
              <a:rPr lang="es-ES" dirty="0"/>
              <a:t>Thompson (1992</a:t>
            </a:r>
            <a:r>
              <a:rPr lang="es-ES" dirty="0" smtClean="0"/>
              <a:t>) los datos tienen los siguientes orígenes:</a:t>
            </a:r>
          </a:p>
          <a:p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Captura: gravado por aparatos o componentes.</a:t>
            </a:r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Interpretación: Intervención humana (información de campo o encuestas y cuestionarios).</a:t>
            </a:r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Codificado: mapas o información digital.</a:t>
            </a:r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Estructurado: organización (de alguna manera).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Orígenes y formas de los datos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88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La ciencia de la información nos dice que las bases de datos deben cumplir ciertos requerimientos para funcionar:</a:t>
            </a:r>
          </a:p>
          <a:p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Seguridad (control accesos y respaldo): proteger base de datos por accidental-corrupción de sistema o modificación deliberada.</a:t>
            </a:r>
          </a:p>
          <a:p>
            <a:pPr>
              <a:buFont typeface="Wingdings" pitchFamily="2" charset="2"/>
              <a:buChar char="Ø"/>
            </a:pPr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Confiabilidad: funcionalidad y disponibilidad para realizar tareas específicas.</a:t>
            </a:r>
          </a:p>
          <a:p>
            <a:pPr marL="45720" indent="0">
              <a:buNone/>
            </a:pPr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Integridad (vinculo dato-aplicación): asegurar una correcta estructura de la base de datos en cuanto a como los datos son capturados, cómo están estructuradas las tablas y que estas tablas estén completas.</a:t>
            </a:r>
          </a:p>
          <a:p>
            <a:pPr marL="45720" indent="0">
              <a:buNone/>
            </a:pPr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Acceso a visualización (de datos): presentación de datos en forma de imágenes o tablas o diagramas.</a:t>
            </a:r>
          </a:p>
          <a:p>
            <a:pPr>
              <a:buFont typeface="Wingdings" pitchFamily="2" charset="2"/>
              <a:buChar char="Ø"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Requerimientos: bases de datos digitales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98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La ciencia de la información nos dice que las bases de datos deben cumplir ciertos requerimientos para funcionar:</a:t>
            </a:r>
          </a:p>
          <a:p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Independencia de datos y aplicación: se refiere a la “inmunidad” de la aplicación o software, con respecto a la estructura interna de los datos.</a:t>
            </a:r>
          </a:p>
          <a:p>
            <a:pPr marL="45720" indent="0">
              <a:buNone/>
            </a:pPr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Provisión de soporte a metadatos: propiedad fundamental que nos explica de donde provienen y que son los datos contenidos en el DBMS (datos de los datos).</a:t>
            </a:r>
          </a:p>
          <a:p>
            <a:pPr>
              <a:buFont typeface="Wingdings" pitchFamily="2" charset="2"/>
              <a:buChar char="Ø"/>
            </a:pPr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Buen desempeño (acceso y extracción): capacidad de desarrollar tareas y análisis.</a:t>
            </a:r>
          </a:p>
          <a:p>
            <a:pPr>
              <a:buFont typeface="Wingdings" pitchFamily="2" charset="2"/>
              <a:buChar char="Ø"/>
            </a:pPr>
            <a:endParaRPr lang="es-ES" dirty="0" smtClean="0"/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Funcionar para múltiples usuarios (a la vez): servidor con capacidad óptima para aplicaciones específicas.</a:t>
            </a:r>
            <a:endParaRPr lang="es-ES" dirty="0"/>
          </a:p>
          <a:p>
            <a:pPr>
              <a:buFont typeface="Wingdings" pitchFamily="2" charset="2"/>
              <a:buChar char="Ø"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Requerimientos: bases de datos digitales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222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0"/>
            <a:ext cx="4695057" cy="495029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Los requerimientos anteriores necesitan ser manejados por algún tipo de software, de cumplir con los requerimientos el software es denominado sistema de manejo de bases de datos (</a:t>
            </a:r>
            <a:r>
              <a:rPr lang="es-ES" dirty="0" err="1" smtClean="0"/>
              <a:t>Batabase</a:t>
            </a:r>
            <a:r>
              <a:rPr lang="es-ES" dirty="0" smtClean="0"/>
              <a:t> Management </a:t>
            </a:r>
            <a:r>
              <a:rPr lang="es-ES" dirty="0" err="1" smtClean="0"/>
              <a:t>Systems</a:t>
            </a:r>
            <a:r>
              <a:rPr lang="es-ES" dirty="0" smtClean="0"/>
              <a:t>- DBMS).</a:t>
            </a:r>
          </a:p>
          <a:p>
            <a:endParaRPr lang="es-ES" dirty="0"/>
          </a:p>
          <a:p>
            <a:r>
              <a:rPr lang="es-ES" dirty="0" smtClean="0"/>
              <a:t>Estos </a:t>
            </a:r>
            <a:r>
              <a:rPr lang="es-ES" dirty="0" err="1" smtClean="0"/>
              <a:t>softwares</a:t>
            </a:r>
            <a:r>
              <a:rPr lang="es-ES" dirty="0" smtClean="0"/>
              <a:t> proveen las funciones de: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Definición de datos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Manipulación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Extracción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Manejo de transición</a:t>
            </a:r>
          </a:p>
          <a:p>
            <a:pPr>
              <a:buFont typeface="Wingdings" pitchFamily="2" charset="2"/>
              <a:buChar char="Ø"/>
            </a:pPr>
            <a:r>
              <a:rPr lang="es-ES" dirty="0" smtClean="0"/>
              <a:t>Respaldo/recobro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Los DBMS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669" y="1844824"/>
            <a:ext cx="2078331" cy="138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85925"/>
            <a:ext cx="1986136" cy="1961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429000"/>
            <a:ext cx="2338349" cy="1400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941168"/>
            <a:ext cx="2340495" cy="162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626" y="5157192"/>
            <a:ext cx="2529830" cy="77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20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755576" y="3645024"/>
            <a:ext cx="7128792" cy="2880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1637921"/>
          </a:xfrm>
        </p:spPr>
        <p:txBody>
          <a:bodyPr/>
          <a:lstStyle/>
          <a:p>
            <a:r>
              <a:rPr lang="es-ES" dirty="0" smtClean="0"/>
              <a:t>Los DBMS dependen directamente de la estructura de datos.</a:t>
            </a:r>
          </a:p>
          <a:p>
            <a:r>
              <a:rPr lang="es-ES" dirty="0" smtClean="0"/>
              <a:t>La American </a:t>
            </a:r>
            <a:r>
              <a:rPr lang="es-ES" dirty="0" err="1" smtClean="0"/>
              <a:t>National</a:t>
            </a:r>
            <a:r>
              <a:rPr lang="es-ES" dirty="0" smtClean="0"/>
              <a:t> </a:t>
            </a:r>
            <a:r>
              <a:rPr lang="es-ES" dirty="0" err="1" smtClean="0"/>
              <a:t>Standards</a:t>
            </a:r>
            <a:r>
              <a:rPr lang="es-ES" dirty="0" smtClean="0"/>
              <a:t> </a:t>
            </a:r>
            <a:r>
              <a:rPr lang="es-ES" dirty="0" err="1" smtClean="0"/>
              <a:t>Institute</a:t>
            </a:r>
            <a:r>
              <a:rPr lang="es-ES" dirty="0" smtClean="0"/>
              <a:t> (ANSI) </a:t>
            </a:r>
            <a:r>
              <a:rPr lang="es-ES" dirty="0" err="1" smtClean="0"/>
              <a:t>Systems</a:t>
            </a:r>
            <a:r>
              <a:rPr lang="es-ES" dirty="0" smtClean="0"/>
              <a:t> </a:t>
            </a:r>
            <a:r>
              <a:rPr lang="es-ES" dirty="0" err="1" smtClean="0"/>
              <a:t>Planning</a:t>
            </a:r>
            <a:r>
              <a:rPr lang="es-ES" dirty="0" smtClean="0"/>
              <a:t> and </a:t>
            </a:r>
            <a:r>
              <a:rPr lang="es-ES" dirty="0" err="1" smtClean="0"/>
              <a:t>Requirements</a:t>
            </a:r>
            <a:r>
              <a:rPr lang="es-ES" dirty="0" smtClean="0"/>
              <a:t> </a:t>
            </a:r>
            <a:r>
              <a:rPr lang="es-ES" dirty="0" err="1" smtClean="0"/>
              <a:t>Committee</a:t>
            </a:r>
            <a:r>
              <a:rPr lang="es-ES" dirty="0" smtClean="0"/>
              <a:t> (SPARC) desarrolla un formalismo para el diseño de DBMS… 4 niveles de modelación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Los DBMS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347864" y="5805264"/>
            <a:ext cx="20882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Datos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3347863" y="5229200"/>
            <a:ext cx="208823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Esquema Interno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3219460" y="4608840"/>
            <a:ext cx="234503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Esquema Conceptual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899592" y="4004156"/>
            <a:ext cx="208823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Vista Externa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3347864" y="4004156"/>
            <a:ext cx="208823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Vista Externa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5576316" y="4004156"/>
            <a:ext cx="208823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Vista Externa</a:t>
            </a:r>
            <a:endParaRPr lang="es-ES" dirty="0"/>
          </a:p>
        </p:txBody>
      </p:sp>
      <p:cxnSp>
        <p:nvCxnSpPr>
          <p:cNvPr id="12" name="11 Conector recto de flecha"/>
          <p:cNvCxnSpPr>
            <a:stCxn id="4" idx="0"/>
            <a:endCxn id="5" idx="2"/>
          </p:cNvCxnSpPr>
          <p:nvPr/>
        </p:nvCxnSpPr>
        <p:spPr>
          <a:xfrm flipH="1" flipV="1">
            <a:off x="4391979" y="5598532"/>
            <a:ext cx="1" cy="2067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endCxn id="9" idx="2"/>
          </p:cNvCxnSpPr>
          <p:nvPr/>
        </p:nvCxnSpPr>
        <p:spPr>
          <a:xfrm flipV="1">
            <a:off x="4402999" y="4373488"/>
            <a:ext cx="2217433" cy="23535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 flipV="1">
            <a:off x="4387969" y="4402108"/>
            <a:ext cx="1" cy="2067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H="1" flipV="1">
            <a:off x="4391980" y="4978172"/>
            <a:ext cx="1" cy="2067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endCxn id="7" idx="2"/>
          </p:cNvCxnSpPr>
          <p:nvPr/>
        </p:nvCxnSpPr>
        <p:spPr>
          <a:xfrm flipH="1" flipV="1">
            <a:off x="1943708" y="4373488"/>
            <a:ext cx="2459292" cy="23535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3600740" y="31484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Usuario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1151620" y="31484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Usuario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5828344" y="31484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Usuario</a:t>
            </a:r>
            <a:endParaRPr lang="es-ES" dirty="0"/>
          </a:p>
        </p:txBody>
      </p:sp>
      <p:cxnSp>
        <p:nvCxnSpPr>
          <p:cNvPr id="22" name="21 Conector recto de flecha"/>
          <p:cNvCxnSpPr>
            <a:stCxn id="8" idx="0"/>
            <a:endCxn id="19" idx="2"/>
          </p:cNvCxnSpPr>
          <p:nvPr/>
        </p:nvCxnSpPr>
        <p:spPr>
          <a:xfrm flipV="1">
            <a:off x="4391980" y="3517776"/>
            <a:ext cx="848" cy="48638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>
            <a:endCxn id="19" idx="2"/>
          </p:cNvCxnSpPr>
          <p:nvPr/>
        </p:nvCxnSpPr>
        <p:spPr>
          <a:xfrm flipH="1" flipV="1">
            <a:off x="4392828" y="3517776"/>
            <a:ext cx="2227605" cy="49976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>
            <a:endCxn id="20" idx="2"/>
          </p:cNvCxnSpPr>
          <p:nvPr/>
        </p:nvCxnSpPr>
        <p:spPr>
          <a:xfrm flipH="1" flipV="1">
            <a:off x="1943708" y="3517776"/>
            <a:ext cx="2" cy="49330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>
            <a:endCxn id="21" idx="2"/>
          </p:cNvCxnSpPr>
          <p:nvPr/>
        </p:nvCxnSpPr>
        <p:spPr>
          <a:xfrm flipH="1" flipV="1">
            <a:off x="6620432" y="3517776"/>
            <a:ext cx="568" cy="48638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28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Existen muchas variantes par a aplicar el método anterior, pero una de las más comunes es el denominado “modelo de cascada”: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Los DBMS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86000" y="2996952"/>
            <a:ext cx="53823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Análisis de los requerimientos del sistema</a:t>
            </a:r>
          </a:p>
          <a:p>
            <a:endParaRPr lang="es-ES" sz="2000" dirty="0" smtClean="0"/>
          </a:p>
          <a:p>
            <a:r>
              <a:rPr lang="es-ES" sz="2000" dirty="0" smtClean="0"/>
              <a:t>Diseño de fase (aproximación de estructura)</a:t>
            </a:r>
          </a:p>
          <a:p>
            <a:endParaRPr lang="es-ES" sz="2000" dirty="0" smtClean="0"/>
          </a:p>
          <a:p>
            <a:r>
              <a:rPr lang="es-ES" sz="2000" dirty="0" smtClean="0"/>
              <a:t>Implementación (traducción al usuario)</a:t>
            </a:r>
          </a:p>
          <a:p>
            <a:endParaRPr lang="es-ES" sz="2000" dirty="0" smtClean="0"/>
          </a:p>
          <a:p>
            <a:r>
              <a:rPr lang="es-ES" sz="2000" dirty="0" smtClean="0"/>
              <a:t>Uso (seguimiento de actividad)</a:t>
            </a:r>
          </a:p>
          <a:p>
            <a:endParaRPr lang="es-ES" sz="2000" dirty="0" smtClean="0"/>
          </a:p>
          <a:p>
            <a:r>
              <a:rPr lang="es-ES" sz="2000" dirty="0" smtClean="0"/>
              <a:t>Mantenimiento (evaluación y mejoramiento)</a:t>
            </a:r>
          </a:p>
          <a:p>
            <a:endParaRPr lang="es-ES" sz="2000" dirty="0"/>
          </a:p>
        </p:txBody>
      </p:sp>
      <p:cxnSp>
        <p:nvCxnSpPr>
          <p:cNvPr id="6" name="5 Conector recto de flecha"/>
          <p:cNvCxnSpPr/>
          <p:nvPr/>
        </p:nvCxnSpPr>
        <p:spPr>
          <a:xfrm flipV="1">
            <a:off x="1835696" y="3212976"/>
            <a:ext cx="0" cy="25922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7740352" y="3212976"/>
            <a:ext cx="36004" cy="25922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87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Diseño de </a:t>
            </a:r>
            <a:r>
              <a:rPr lang="es-ES" dirty="0" err="1" smtClean="0"/>
              <a:t>sig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380999" y="1719070"/>
            <a:ext cx="8367465" cy="4734265"/>
          </a:xfrm>
        </p:spPr>
        <p:txBody>
          <a:bodyPr>
            <a:normAutofit/>
          </a:bodyPr>
          <a:lstStyle/>
          <a:p>
            <a:endParaRPr lang="es-ES" sz="1800" dirty="0" smtClean="0"/>
          </a:p>
          <a:p>
            <a:endParaRPr lang="es-ES" sz="1800" dirty="0"/>
          </a:p>
          <a:p>
            <a:r>
              <a:rPr lang="es-ES" dirty="0" smtClean="0"/>
              <a:t>El modelo se ajusta a los requerimientos de los DBMS y es explícito en su inicio para entender la aplicación a la que se requiere (datos espaciales).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El proceso pretende transformar datos espaciales físicos a un modelo conceptual computacional.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156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7791401" cy="4407408"/>
          </a:xfrm>
        </p:spPr>
        <p:txBody>
          <a:bodyPr/>
          <a:lstStyle/>
          <a:p>
            <a:r>
              <a:rPr lang="es-ES" dirty="0" err="1"/>
              <a:t>Relational</a:t>
            </a:r>
            <a:r>
              <a:rPr lang="es-ES" dirty="0"/>
              <a:t> </a:t>
            </a:r>
            <a:r>
              <a:rPr lang="es-ES" dirty="0" err="1"/>
              <a:t>Database</a:t>
            </a:r>
            <a:r>
              <a:rPr lang="es-ES" dirty="0"/>
              <a:t> Management </a:t>
            </a:r>
            <a:r>
              <a:rPr lang="es-ES" dirty="0" err="1" smtClean="0"/>
              <a:t>Systems</a:t>
            </a:r>
            <a:r>
              <a:rPr lang="es-ES" dirty="0" smtClean="0"/>
              <a:t> (RDBMS): es un tipo de DBMS que organiza la información contenida, ligada mediante tablas.</a:t>
            </a:r>
          </a:p>
          <a:p>
            <a:endParaRPr lang="es-ES" dirty="0" smtClean="0"/>
          </a:p>
          <a:p>
            <a:r>
              <a:rPr lang="es-ES" dirty="0" smtClean="0"/>
              <a:t>Aunque hay muchos otros tipos de aproximaciones, la RDBMS es de lo más común en muchas aplicaciones, incluyendo los SIG.</a:t>
            </a:r>
          </a:p>
          <a:p>
            <a:endParaRPr lang="es-ES" dirty="0" smtClean="0"/>
          </a:p>
          <a:p>
            <a:r>
              <a:rPr lang="es-ES" dirty="0" smtClean="0"/>
              <a:t>Las ligas basadas en valores capturados </a:t>
            </a:r>
            <a:r>
              <a:rPr lang="es-ES" dirty="0"/>
              <a:t>s</a:t>
            </a:r>
            <a:r>
              <a:rPr lang="es-ES" dirty="0" smtClean="0"/>
              <a:t>on muy flexibles. La asociación de datos es basada en datos capturados.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¿Que es una RDBMS?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440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7863409" cy="4407408"/>
          </a:xfrm>
        </p:spPr>
        <p:txBody>
          <a:bodyPr>
            <a:normAutofit/>
          </a:bodyPr>
          <a:lstStyle/>
          <a:p>
            <a:r>
              <a:rPr lang="es-ES" dirty="0" smtClean="0"/>
              <a:t>Dominio: El universo de valores permitidos de los cuales atributos específicos toman sus valores.</a:t>
            </a:r>
          </a:p>
          <a:p>
            <a:endParaRPr lang="es-ES" dirty="0" smtClean="0"/>
          </a:p>
          <a:p>
            <a:r>
              <a:rPr lang="es-ES" dirty="0" smtClean="0"/>
              <a:t>Entrada (</a:t>
            </a:r>
            <a:r>
              <a:rPr lang="es-ES" dirty="0" err="1" smtClean="0"/>
              <a:t>tupla</a:t>
            </a:r>
            <a:r>
              <a:rPr lang="es-ES" dirty="0" smtClean="0"/>
              <a:t>): una lista ordenada de valores (una línea en la tabla)</a:t>
            </a:r>
          </a:p>
          <a:p>
            <a:endParaRPr lang="es-ES" dirty="0" smtClean="0"/>
          </a:p>
          <a:p>
            <a:r>
              <a:rPr lang="es-ES" dirty="0" smtClean="0"/>
              <a:t>Clave Primaria: Un identificador único para una tabla; es cualquier columna, o combinación de columnas en las cuales ninguna línea en la tabla tiene un valor similar en esa columna (o columnas)</a:t>
            </a:r>
          </a:p>
          <a:p>
            <a:endParaRPr lang="es-ES" dirty="0" smtClean="0"/>
          </a:p>
          <a:p>
            <a:pPr marL="45720" indent="0">
              <a:buNone/>
            </a:pPr>
            <a:r>
              <a:rPr lang="es-ES" dirty="0" smtClean="0"/>
              <a:t>* A las tablas también se les denomina “relaciones”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Definiciones Fundamentales de una </a:t>
            </a:r>
            <a:r>
              <a:rPr lang="es-ES" dirty="0" err="1" smtClean="0"/>
              <a:t>rdbms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108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Definiciones Fundamentales de una </a:t>
            </a:r>
            <a:r>
              <a:rPr lang="es-ES" dirty="0" err="1"/>
              <a:t>rdbms</a:t>
            </a:r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92896"/>
            <a:ext cx="7827693" cy="302433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712256" y="1663303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Relación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635896" y="59492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Atributo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-571926" y="382878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Tuple</a:t>
            </a:r>
            <a:r>
              <a:rPr lang="es-ES" dirty="0" smtClean="0"/>
              <a:t>-Entrada</a:t>
            </a:r>
            <a:endParaRPr lang="es-ES" dirty="0"/>
          </a:p>
        </p:txBody>
      </p:sp>
      <p:sp>
        <p:nvSpPr>
          <p:cNvPr id="8" name="7 Abrir llave"/>
          <p:cNvSpPr/>
          <p:nvPr/>
        </p:nvSpPr>
        <p:spPr>
          <a:xfrm rot="5400000">
            <a:off x="4795434" y="-1719191"/>
            <a:ext cx="324039" cy="78276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 de flecha"/>
          <p:cNvCxnSpPr>
            <a:stCxn id="7" idx="2"/>
          </p:cNvCxnSpPr>
          <p:nvPr/>
        </p:nvCxnSpPr>
        <p:spPr>
          <a:xfrm flipV="1">
            <a:off x="620852" y="3356992"/>
            <a:ext cx="566772" cy="656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stCxn id="7" idx="2"/>
          </p:cNvCxnSpPr>
          <p:nvPr/>
        </p:nvCxnSpPr>
        <p:spPr>
          <a:xfrm>
            <a:off x="620852" y="4013448"/>
            <a:ext cx="566772" cy="5676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>
            <a:stCxn id="6" idx="0"/>
          </p:cNvCxnSpPr>
          <p:nvPr/>
        </p:nvCxnSpPr>
        <p:spPr>
          <a:xfrm flipV="1">
            <a:off x="4644008" y="5517232"/>
            <a:ext cx="151216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6" idx="0"/>
            <a:endCxn id="4" idx="2"/>
          </p:cNvCxnSpPr>
          <p:nvPr/>
        </p:nvCxnSpPr>
        <p:spPr>
          <a:xfrm flipV="1">
            <a:off x="4644008" y="5517232"/>
            <a:ext cx="313447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>
            <a:stCxn id="6" idx="0"/>
          </p:cNvCxnSpPr>
          <p:nvPr/>
        </p:nvCxnSpPr>
        <p:spPr>
          <a:xfrm flipH="1" flipV="1">
            <a:off x="3851920" y="5517232"/>
            <a:ext cx="79208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6" idx="0"/>
          </p:cNvCxnSpPr>
          <p:nvPr/>
        </p:nvCxnSpPr>
        <p:spPr>
          <a:xfrm flipV="1">
            <a:off x="4644008" y="5517232"/>
            <a:ext cx="338437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flipV="1">
            <a:off x="1619672" y="5517232"/>
            <a:ext cx="0" cy="6167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904238" y="6133946"/>
            <a:ext cx="165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</a:t>
            </a:r>
            <a:r>
              <a:rPr lang="es-ES" dirty="0" smtClean="0"/>
              <a:t>lave Primaria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791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237294"/>
              </p:ext>
            </p:extLst>
          </p:nvPr>
        </p:nvGraphicFramePr>
        <p:xfrm>
          <a:off x="467544" y="1916832"/>
          <a:ext cx="8407400" cy="3974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3700"/>
                <a:gridCol w="4203700"/>
              </a:tblGrid>
              <a:tr h="496854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Termino de la RDBMS</a:t>
                      </a:r>
                      <a:endParaRPr lang="es-E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Equivalente</a:t>
                      </a:r>
                      <a:r>
                        <a:rPr lang="es-ES" baseline="0" dirty="0" smtClean="0"/>
                        <a:t> Informal</a:t>
                      </a:r>
                      <a:endParaRPr lang="es-E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Relación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Tabla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>
                          <a:solidFill>
                            <a:schemeClr val="bg1"/>
                          </a:solidFill>
                        </a:rPr>
                        <a:t>Tupla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Una fila o entrada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>
                          <a:solidFill>
                            <a:schemeClr val="bg1"/>
                          </a:solidFill>
                        </a:rPr>
                        <a:t>Cardinalidad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Numero de filas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Atributo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Columna o campo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Grado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Numero de columnas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Clave primaria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Identificador único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96854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Dominio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Universo de valores “legales”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Terminología de los RDBMS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71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/>
              <a:t>RDBMS y los </a:t>
            </a:r>
            <a:r>
              <a:rPr lang="es-MX" dirty="0" err="1" smtClean="0"/>
              <a:t>sig</a:t>
            </a:r>
            <a:endParaRPr lang="es-MX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4032448" cy="4490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772816"/>
            <a:ext cx="4648264" cy="222012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427984" y="4293096"/>
            <a:ext cx="43342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MX" dirty="0" smtClean="0"/>
              <a:t>Las RDBMS son estándar en los SIG.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MX" dirty="0" smtClean="0"/>
              <a:t>Su eficiencia se deriva de la practicidad de relacionar tablas y no repetir datos innecesariamente.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MX" dirty="0" smtClean="0"/>
              <a:t>Son más visibles en los archivos vector que en los archivos </a:t>
            </a:r>
            <a:r>
              <a:rPr lang="es-MX" dirty="0" err="1" smtClean="0"/>
              <a:t>rastrer</a:t>
            </a:r>
            <a:r>
              <a:rPr lang="es-MX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669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1"/>
            <a:ext cx="8223449" cy="4407408"/>
          </a:xfrm>
        </p:spPr>
        <p:txBody>
          <a:bodyPr/>
          <a:lstStyle/>
          <a:p>
            <a:r>
              <a:rPr lang="es-ES" dirty="0"/>
              <a:t>Para ser </a:t>
            </a:r>
            <a:r>
              <a:rPr lang="es-ES" dirty="0" smtClean="0"/>
              <a:t>útiles </a:t>
            </a:r>
            <a:r>
              <a:rPr lang="es-ES" dirty="0"/>
              <a:t>los datos deben ser capturados, interpretados, codificados y estructurados.</a:t>
            </a:r>
          </a:p>
          <a:p>
            <a:endParaRPr lang="es-ES" dirty="0" smtClean="0"/>
          </a:p>
          <a:p>
            <a:r>
              <a:rPr lang="es-ES" dirty="0" smtClean="0"/>
              <a:t>Utilizamos las bases de datos para ordenar la información obtenida por cualquier medio, para poder utilizarla.</a:t>
            </a:r>
          </a:p>
          <a:p>
            <a:pPr marL="45720" indent="0">
              <a:buNone/>
            </a:pPr>
            <a:endParaRPr lang="es-ES" dirty="0" smtClean="0"/>
          </a:p>
          <a:p>
            <a:r>
              <a:rPr lang="es-ES" dirty="0" smtClean="0"/>
              <a:t>Las bases de datos tienen una estructura definida y una serie una serie de requerimientos que deben cumplir.</a:t>
            </a:r>
          </a:p>
          <a:p>
            <a:endParaRPr lang="es-ES" dirty="0"/>
          </a:p>
          <a:p>
            <a:r>
              <a:rPr lang="es-ES" dirty="0" smtClean="0"/>
              <a:t>Cuela es la diferencia entre una DBMS y una RDBMS?</a:t>
            </a:r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Conclusión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275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Cuadrícul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429</TotalTime>
  <Words>1127</Words>
  <Application>Microsoft Office PowerPoint</Application>
  <PresentationFormat>Presentación en pantalla (4:3)</PresentationFormat>
  <Paragraphs>171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Franklin Gothic Medium</vt:lpstr>
      <vt:lpstr>Wingdings</vt:lpstr>
      <vt:lpstr>Wingdings 2</vt:lpstr>
      <vt:lpstr>Cuadrícula</vt:lpstr>
      <vt:lpstr>Bases de datos relacionadas (interconectadas)</vt:lpstr>
      <vt:lpstr>En la clase pasada….</vt:lpstr>
      <vt:lpstr>En la clase pasada….</vt:lpstr>
      <vt:lpstr>Hoy hablaremos un poco sobre…</vt:lpstr>
      <vt:lpstr>LOS datos</vt:lpstr>
      <vt:lpstr>Modelo de datos</vt:lpstr>
      <vt:lpstr>Modelo de datos</vt:lpstr>
      <vt:lpstr>Orígenes y formas de los datos</vt:lpstr>
      <vt:lpstr>Requerimientos: bases de datos digitales</vt:lpstr>
      <vt:lpstr>Requerimientos: bases de datos digitales</vt:lpstr>
      <vt:lpstr>Los DBMS</vt:lpstr>
      <vt:lpstr>Los DBMS</vt:lpstr>
      <vt:lpstr>Los DBMS</vt:lpstr>
      <vt:lpstr>Diseño de sig</vt:lpstr>
      <vt:lpstr>¿Que es una RDBMS?</vt:lpstr>
      <vt:lpstr>Definiciones Fundamentales de una rdbms</vt:lpstr>
      <vt:lpstr>Definiciones Fundamentales de una rdbms</vt:lpstr>
      <vt:lpstr>Terminología de los RDBMS</vt:lpstr>
      <vt:lpstr>RDBMS y los sig</vt:lpstr>
      <vt:lpstr>Conclusión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Bases de datos relacionadas (interconectadas)</dc:title>
  <dc:creator>Raul</dc:creator>
  <cp:lastModifiedBy>Revisor</cp:lastModifiedBy>
  <cp:revision>39</cp:revision>
  <dcterms:created xsi:type="dcterms:W3CDTF">2013-02-04T19:21:34Z</dcterms:created>
  <dcterms:modified xsi:type="dcterms:W3CDTF">2017-10-25T16:41:32Z</dcterms:modified>
</cp:coreProperties>
</file>