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57" r:id="rId4"/>
    <p:sldId id="258" r:id="rId5"/>
    <p:sldId id="273" r:id="rId6"/>
    <p:sldId id="272" r:id="rId7"/>
    <p:sldId id="271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3600" dirty="0"/>
              <a:t>Bases de datos relacionadas...2</a:t>
            </a: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755576" y="4552528"/>
            <a:ext cx="6984776" cy="1828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4.Operación y organización del sistema</a:t>
            </a:r>
          </a:p>
          <a:p>
            <a:r>
              <a:rPr lang="es-ES" dirty="0"/>
              <a:t>Clase: </a:t>
            </a:r>
            <a:r>
              <a:rPr lang="es-ES" smtClean="0"/>
              <a:t>Sensoría</a:t>
            </a:r>
            <a:r>
              <a:rPr lang="es-ES" dirty="0" smtClean="0"/>
              <a:t> </a:t>
            </a:r>
            <a:r>
              <a:rPr lang="es-ES" dirty="0"/>
              <a:t>Remota</a:t>
            </a:r>
          </a:p>
          <a:p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4337" y="3118077"/>
            <a:ext cx="3115326" cy="62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2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rgbClr val="675E47"/>
                </a:solidFill>
              </a:rPr>
              <a:t>¿Que es lo que ya sabemos?...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7571184" cy="4800600"/>
          </a:xfrm>
        </p:spPr>
        <p:txBody>
          <a:bodyPr>
            <a:normAutofit/>
          </a:bodyPr>
          <a:lstStyle/>
          <a:p>
            <a:r>
              <a:rPr lang="es-MX" sz="2000" dirty="0" smtClean="0"/>
              <a:t>Ya sabemos que son los datos…</a:t>
            </a:r>
          </a:p>
          <a:p>
            <a:endParaRPr lang="es-MX" sz="2000" dirty="0" smtClean="0"/>
          </a:p>
          <a:p>
            <a:r>
              <a:rPr lang="es-MX" sz="2000" dirty="0" smtClean="0"/>
              <a:t>Que es una base de datos y cuáles son los procesos conceptuales para su desarrollo.</a:t>
            </a:r>
          </a:p>
          <a:p>
            <a:endParaRPr lang="es-MX" sz="2000" dirty="0" smtClean="0"/>
          </a:p>
          <a:p>
            <a:r>
              <a:rPr lang="es-MX" sz="2000" dirty="0" smtClean="0"/>
              <a:t>Que son las RDBMS.</a:t>
            </a:r>
          </a:p>
          <a:p>
            <a:endParaRPr lang="es-MX" sz="2000" dirty="0" smtClean="0"/>
          </a:p>
          <a:p>
            <a:r>
              <a:rPr lang="es-MX" sz="2000" dirty="0"/>
              <a:t>C</a:t>
            </a:r>
            <a:r>
              <a:rPr lang="es-MX" sz="2000" dirty="0" smtClean="0"/>
              <a:t>onceptos: </a:t>
            </a:r>
            <a:r>
              <a:rPr lang="es-MX" sz="2000" dirty="0" err="1" smtClean="0"/>
              <a:t>Tupla</a:t>
            </a:r>
            <a:r>
              <a:rPr lang="es-MX" sz="2000" dirty="0" smtClean="0"/>
              <a:t>, Dominio, clave primaria. 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52002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En esta clase discutiremos…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499176" cy="48006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Cuáles son los tipos de errores más comunes en la modelación de datos. (recuerden que estamos diseñando la </a:t>
            </a:r>
            <a:r>
              <a:rPr lang="es-ES" sz="2000" dirty="0" err="1" smtClean="0"/>
              <a:t>rdbms</a:t>
            </a:r>
            <a:r>
              <a:rPr lang="es-ES" sz="2000" dirty="0" smtClean="0"/>
              <a:t>).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Haremos una pequeña revisión sobre un escenario de modelación.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Definiremos conceptos relacionados con las </a:t>
            </a:r>
            <a:r>
              <a:rPr lang="es-ES" sz="2000" dirty="0" err="1" smtClean="0"/>
              <a:t>rdbms</a:t>
            </a:r>
            <a:r>
              <a:rPr lang="es-ES" sz="2000" dirty="0" smtClean="0"/>
              <a:t>- como se construyen las relaciones (tablas)- y como se interconectan entre sí.</a:t>
            </a:r>
          </a:p>
          <a:p>
            <a:endParaRPr lang="es-ES" sz="2000" dirty="0"/>
          </a:p>
        </p:txBody>
      </p:sp>
      <p:pic>
        <p:nvPicPr>
          <p:cNvPr id="3075" name="Picture 3" descr="C:\Users\Raul\AppData\Local\Microsoft\Windows\Temporary Internet Files\Content.IE5\3WOGT5Z1\MC90029911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157192"/>
            <a:ext cx="1838858" cy="99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463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Errores comunes en la modelación de datos: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268760"/>
            <a:ext cx="7488832" cy="4800600"/>
          </a:xfrm>
        </p:spPr>
        <p:txBody>
          <a:bodyPr>
            <a:noAutofit/>
          </a:bodyPr>
          <a:lstStyle/>
          <a:p>
            <a:pPr marL="571500" indent="-457200">
              <a:buAutoNum type="arabicPeriod"/>
            </a:pPr>
            <a:r>
              <a:rPr lang="es-ES" sz="2000" dirty="0" smtClean="0"/>
              <a:t>Modelo de datos incompleto debido o limitado por el diseño y la falta de perspectiva. El analista no tiene suficiente información (ej. Modelos de datos de puntos cuando se requiere saber áreas)</a:t>
            </a:r>
          </a:p>
          <a:p>
            <a:pPr marL="571500" indent="-457200">
              <a:buAutoNum type="arabicPeriod"/>
            </a:pPr>
            <a:endParaRPr lang="es-ES" sz="2000" dirty="0" smtClean="0"/>
          </a:p>
          <a:p>
            <a:pPr marL="571500" indent="-457200">
              <a:buAutoNum type="arabicPeriod"/>
            </a:pPr>
            <a:endParaRPr lang="es-ES" sz="2000" dirty="0" smtClean="0"/>
          </a:p>
          <a:p>
            <a:pPr marL="571500" indent="-457200">
              <a:buAutoNum type="arabicPeriod"/>
            </a:pPr>
            <a:r>
              <a:rPr lang="es-ES" sz="2000" dirty="0" smtClean="0"/>
              <a:t>Entendimiento incompleto del dominio (los valores legales) del problema, la base de datos pierde conectividad. Esto puede dificultar procesos tales como la determinación de la clave primaria.</a:t>
            </a:r>
          </a:p>
          <a:p>
            <a:pPr marL="571500" indent="-457200">
              <a:buAutoNum type="arabicPeriod"/>
            </a:pPr>
            <a:endParaRPr lang="es-ES" sz="2000" dirty="0" smtClean="0"/>
          </a:p>
          <a:p>
            <a:pPr marL="571500" indent="-457200">
              <a:buAutoNum type="arabicPeriod"/>
            </a:pPr>
            <a:endParaRPr lang="es-ES" sz="2000" dirty="0" smtClean="0"/>
          </a:p>
          <a:p>
            <a:pPr marL="571500" indent="-457200">
              <a:buAutoNum type="arabicPeriod"/>
            </a:pPr>
            <a:r>
              <a:rPr lang="es-ES" sz="2000" dirty="0" smtClean="0"/>
              <a:t>Los atributos son descritos por múltiples valores (los valores en los atributos no son atómicos). </a:t>
            </a:r>
          </a:p>
        </p:txBody>
      </p:sp>
    </p:spTree>
    <p:extLst>
      <p:ext uri="{BB962C8B-B14F-4D97-AF65-F5344CB8AC3E}">
        <p14:creationId xmlns:p14="http://schemas.microsoft.com/office/powerpoint/2010/main" val="267381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800600"/>
          </a:xfrm>
        </p:spPr>
        <p:txBody>
          <a:bodyPr/>
          <a:lstStyle/>
          <a:p>
            <a:r>
              <a:rPr lang="es-ES" sz="2000" dirty="0">
                <a:solidFill>
                  <a:srgbClr val="2F2B20"/>
                </a:solidFill>
              </a:rPr>
              <a:t>Modelo de datos incompleto debido o limitado por el diseño y la falta de </a:t>
            </a:r>
            <a:r>
              <a:rPr lang="es-ES" sz="2000" dirty="0" smtClean="0">
                <a:solidFill>
                  <a:srgbClr val="2F2B20"/>
                </a:solidFill>
              </a:rPr>
              <a:t>perspectiva.</a:t>
            </a:r>
            <a:endParaRPr lang="es-MX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Errores comunes en la modelación de datos:</a:t>
            </a:r>
            <a:endParaRPr lang="es-ES" sz="32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3" y="2708920"/>
            <a:ext cx="4334715" cy="324036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2493169"/>
            <a:ext cx="3776905" cy="161867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6510" y="4509120"/>
            <a:ext cx="260032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3106688" cy="4800600"/>
          </a:xfrm>
        </p:spPr>
        <p:txBody>
          <a:bodyPr/>
          <a:lstStyle/>
          <a:p>
            <a:r>
              <a:rPr lang="es-ES" sz="2000" dirty="0"/>
              <a:t>Entendimiento incompleto del dominio (los valores legales) del problema, la base de datos pierde </a:t>
            </a:r>
            <a:r>
              <a:rPr lang="es-ES" sz="2000" dirty="0" smtClean="0"/>
              <a:t>conectividad</a:t>
            </a:r>
          </a:p>
          <a:p>
            <a:pPr marL="114300" indent="0">
              <a:buNone/>
            </a:pPr>
            <a:endParaRPr lang="es-ES" sz="2000" dirty="0"/>
          </a:p>
          <a:p>
            <a:endParaRPr lang="es-ES" sz="2000" dirty="0"/>
          </a:p>
          <a:p>
            <a:r>
              <a:rPr lang="es-ES" sz="2000" dirty="0"/>
              <a:t>Los atributos son descritos por múltiples valores</a:t>
            </a:r>
            <a:endParaRPr lang="es-ES" sz="2000" dirty="0" smtClean="0"/>
          </a:p>
          <a:p>
            <a:endParaRPr lang="es-ES" sz="2400" dirty="0"/>
          </a:p>
          <a:p>
            <a:endParaRPr lang="es-ES" sz="2400" dirty="0" smtClean="0"/>
          </a:p>
          <a:p>
            <a:endParaRPr lang="es-ES" sz="2400" dirty="0"/>
          </a:p>
          <a:p>
            <a:endParaRPr lang="es-MX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Errores comunes en la modelación de datos:</a:t>
            </a:r>
            <a:endParaRPr lang="es-ES" sz="32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034781"/>
              </p:ext>
            </p:extLst>
          </p:nvPr>
        </p:nvGraphicFramePr>
        <p:xfrm>
          <a:off x="4067943" y="1844824"/>
          <a:ext cx="3340472" cy="1560195"/>
        </p:xfrm>
        <a:graphic>
          <a:graphicData uri="http://schemas.openxmlformats.org/drawingml/2006/table">
            <a:tbl>
              <a:tblPr/>
              <a:tblGrid>
                <a:gridCol w="944303"/>
                <a:gridCol w="944303"/>
                <a:gridCol w="1451866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Nombre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2-23-42-31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2-43-62-42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2-15-28-11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Carlos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2-35-27-97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Carolina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Col. </a:t>
                      </a:r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Jesús García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Clara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Conocido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364307"/>
              </p:ext>
            </p:extLst>
          </p:nvPr>
        </p:nvGraphicFramePr>
        <p:xfrm>
          <a:off x="3347864" y="4293096"/>
          <a:ext cx="5040561" cy="668655"/>
        </p:xfrm>
        <a:graphic>
          <a:graphicData uri="http://schemas.openxmlformats.org/drawingml/2006/table">
            <a:tbl>
              <a:tblPr/>
              <a:tblGrid>
                <a:gridCol w="675382"/>
                <a:gridCol w="915772"/>
                <a:gridCol w="915772"/>
                <a:gridCol w="2533635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Nombre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Apellido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Direccion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Robles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Calle 8 No 253, Col. Bachoco…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Duran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Zacatecas no. 28, Col. </a:t>
                      </a:r>
                      <a:r>
                        <a:rPr lang="es-MX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Quiensabe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985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4330824" cy="4800600"/>
          </a:xfrm>
        </p:spPr>
        <p:txBody>
          <a:bodyPr>
            <a:normAutofit lnSpcReduction="10000"/>
          </a:bodyPr>
          <a:lstStyle/>
          <a:p>
            <a:r>
              <a:rPr lang="es-MX" sz="2000" dirty="0" smtClean="0"/>
              <a:t>Herramienta para modelar datos.</a:t>
            </a:r>
          </a:p>
          <a:p>
            <a:endParaRPr lang="es-MX" sz="2000" dirty="0" smtClean="0"/>
          </a:p>
          <a:p>
            <a:r>
              <a:rPr lang="es-MX" sz="2000" dirty="0" smtClean="0"/>
              <a:t>Representa las entidades en una modelo o sistema.</a:t>
            </a:r>
          </a:p>
          <a:p>
            <a:endParaRPr lang="es-MX" sz="2000" dirty="0" smtClean="0"/>
          </a:p>
          <a:p>
            <a:r>
              <a:rPr lang="es-MX" sz="2000" dirty="0" smtClean="0"/>
              <a:t>Denota como entidades dentro del sistema se relacionan entre si (la denotación es explicita)</a:t>
            </a:r>
          </a:p>
          <a:p>
            <a:endParaRPr lang="es-MX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s-MX" sz="2000" dirty="0" smtClean="0"/>
              <a:t>Entidad: cualquier cosa en el mundo real.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sz="2000" dirty="0" smtClean="0"/>
              <a:t>Atributo: propiedad que describe a una entidad.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sz="2000" dirty="0" smtClean="0"/>
              <a:t>Relaciones: describe como están interconectadas dos entidades.</a:t>
            </a:r>
          </a:p>
          <a:p>
            <a:pPr marL="114300" indent="0">
              <a:buNone/>
            </a:pPr>
            <a:endParaRPr lang="es-MX" dirty="0" smtClean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Modelo entidad-relación:</a:t>
            </a:r>
            <a:endParaRPr lang="es-ES" sz="3200" dirty="0"/>
          </a:p>
        </p:txBody>
      </p:sp>
      <p:grpSp>
        <p:nvGrpSpPr>
          <p:cNvPr id="14" name="Grupo 13"/>
          <p:cNvGrpSpPr/>
          <p:nvPr/>
        </p:nvGrpSpPr>
        <p:grpSpPr>
          <a:xfrm rot="5400000">
            <a:off x="3558108" y="2729741"/>
            <a:ext cx="6297231" cy="1647077"/>
            <a:chOff x="1042549" y="4054097"/>
            <a:chExt cx="6297231" cy="1647077"/>
          </a:xfrm>
        </p:grpSpPr>
        <p:sp>
          <p:nvSpPr>
            <p:cNvPr id="6" name="3 CuadroTexto"/>
            <p:cNvSpPr txBox="1"/>
            <p:nvPr/>
          </p:nvSpPr>
          <p:spPr>
            <a:xfrm>
              <a:off x="1042549" y="4725888"/>
              <a:ext cx="1125629" cy="3693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es-ES" dirty="0"/>
                <a:t>E</a:t>
              </a:r>
              <a:r>
                <a:rPr lang="es-ES" dirty="0" smtClean="0"/>
                <a:t>mpleado</a:t>
              </a:r>
              <a:endParaRPr lang="es-ES" dirty="0"/>
            </a:p>
          </p:txBody>
        </p:sp>
        <p:sp>
          <p:nvSpPr>
            <p:cNvPr id="7" name="4 CuadroTexto"/>
            <p:cNvSpPr txBox="1"/>
            <p:nvPr/>
          </p:nvSpPr>
          <p:spPr>
            <a:xfrm>
              <a:off x="1979721" y="4078560"/>
              <a:ext cx="8774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/>
                <a:t>C</a:t>
              </a:r>
              <a:r>
                <a:rPr lang="es-ES" dirty="0" smtClean="0"/>
                <a:t>arrera</a:t>
              </a:r>
              <a:endParaRPr lang="es-ES" dirty="0"/>
            </a:p>
          </p:txBody>
        </p:sp>
        <p:sp>
          <p:nvSpPr>
            <p:cNvPr id="8" name="6 CuadroTexto"/>
            <p:cNvSpPr txBox="1"/>
            <p:nvPr/>
          </p:nvSpPr>
          <p:spPr>
            <a:xfrm>
              <a:off x="5776605" y="4054097"/>
              <a:ext cx="9543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/>
                <a:t>N</a:t>
              </a:r>
              <a:r>
                <a:rPr lang="es-ES" dirty="0" smtClean="0"/>
                <a:t>ombre</a:t>
              </a:r>
              <a:endParaRPr lang="es-ES" dirty="0"/>
            </a:p>
          </p:txBody>
        </p:sp>
        <p:sp>
          <p:nvSpPr>
            <p:cNvPr id="9" name="7 CuadroTexto"/>
            <p:cNvSpPr txBox="1"/>
            <p:nvPr/>
          </p:nvSpPr>
          <p:spPr>
            <a:xfrm>
              <a:off x="4297647" y="5331842"/>
              <a:ext cx="16722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smtClean="0"/>
                <a:t>ID de empleado</a:t>
              </a:r>
              <a:endParaRPr lang="es-ES" dirty="0"/>
            </a:p>
          </p:txBody>
        </p:sp>
        <p:sp>
          <p:nvSpPr>
            <p:cNvPr id="10" name="10 CuadroTexto"/>
            <p:cNvSpPr txBox="1"/>
            <p:nvPr/>
          </p:nvSpPr>
          <p:spPr>
            <a:xfrm rot="18889217">
              <a:off x="3692483" y="4553149"/>
              <a:ext cx="727510" cy="64633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Trabaja en</a:t>
              </a:r>
              <a:endParaRPr lang="es-ES" dirty="0"/>
            </a:p>
          </p:txBody>
        </p:sp>
        <p:sp>
          <p:nvSpPr>
            <p:cNvPr id="11" name="11 CuadroTexto"/>
            <p:cNvSpPr txBox="1"/>
            <p:nvPr/>
          </p:nvSpPr>
          <p:spPr>
            <a:xfrm>
              <a:off x="6343802" y="4661353"/>
              <a:ext cx="995978" cy="3693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es-ES" dirty="0" smtClean="0"/>
                <a:t>Empresa</a:t>
              </a:r>
              <a:endParaRPr lang="es-ES" dirty="0"/>
            </a:p>
          </p:txBody>
        </p:sp>
        <p:cxnSp>
          <p:nvCxnSpPr>
            <p:cNvPr id="12" name="14 Conector recto"/>
            <p:cNvCxnSpPr>
              <a:stCxn id="6" idx="3"/>
            </p:cNvCxnSpPr>
            <p:nvPr/>
          </p:nvCxnSpPr>
          <p:spPr>
            <a:xfrm rot="16200000">
              <a:off x="2865825" y="4212907"/>
              <a:ext cx="1" cy="13952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7 Conector recto"/>
            <p:cNvCxnSpPr>
              <a:endCxn id="11" idx="1"/>
            </p:cNvCxnSpPr>
            <p:nvPr/>
          </p:nvCxnSpPr>
          <p:spPr>
            <a:xfrm rot="16200000">
              <a:off x="5421898" y="3924116"/>
              <a:ext cx="1" cy="18438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33 Elipse"/>
          <p:cNvSpPr/>
          <p:nvPr/>
        </p:nvSpPr>
        <p:spPr>
          <a:xfrm rot="5400000">
            <a:off x="6696532" y="1590780"/>
            <a:ext cx="1203643" cy="3693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33 Elipse"/>
          <p:cNvSpPr/>
          <p:nvPr/>
        </p:nvSpPr>
        <p:spPr>
          <a:xfrm rot="5400000">
            <a:off x="6709421" y="5432048"/>
            <a:ext cx="1203643" cy="3693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33 Elipse"/>
          <p:cNvSpPr/>
          <p:nvPr/>
        </p:nvSpPr>
        <p:spPr>
          <a:xfrm rot="5400000">
            <a:off x="5160018" y="4267852"/>
            <a:ext cx="1758998" cy="3693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9" name="Conector recto 18"/>
          <p:cNvCxnSpPr>
            <a:stCxn id="15" idx="4"/>
            <a:endCxn id="6" idx="0"/>
          </p:cNvCxnSpPr>
          <p:nvPr/>
        </p:nvCxnSpPr>
        <p:spPr>
          <a:xfrm flipH="1" flipV="1">
            <a:off x="6858472" y="967479"/>
            <a:ext cx="255216" cy="807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/>
          <p:cNvCxnSpPr>
            <a:stCxn id="17" idx="0"/>
            <a:endCxn id="10" idx="2"/>
          </p:cNvCxnSpPr>
          <p:nvPr/>
        </p:nvCxnSpPr>
        <p:spPr>
          <a:xfrm flipV="1">
            <a:off x="6224183" y="3647582"/>
            <a:ext cx="256067" cy="8049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>
            <a:stCxn id="16" idx="4"/>
            <a:endCxn id="11" idx="0"/>
          </p:cNvCxnSpPr>
          <p:nvPr/>
        </p:nvCxnSpPr>
        <p:spPr>
          <a:xfrm flipH="1">
            <a:off x="6923006" y="5616715"/>
            <a:ext cx="203571" cy="587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956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32 Elipse"/>
          <p:cNvSpPr/>
          <p:nvPr/>
        </p:nvSpPr>
        <p:spPr>
          <a:xfrm>
            <a:off x="1979713" y="4113799"/>
            <a:ext cx="921584" cy="32285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Escenario simple de modelación (entidad-</a:t>
            </a:r>
            <a:r>
              <a:rPr lang="es-ES" sz="3200" dirty="0" err="1" smtClean="0"/>
              <a:t>relacion</a:t>
            </a:r>
            <a:r>
              <a:rPr lang="es-ES" sz="3200" dirty="0" smtClean="0"/>
              <a:t>):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2692896"/>
          </a:xfrm>
        </p:spPr>
        <p:txBody>
          <a:bodyPr>
            <a:normAutofit/>
          </a:bodyPr>
          <a:lstStyle/>
          <a:p>
            <a:r>
              <a:rPr lang="es-ES" sz="2000" dirty="0" smtClean="0"/>
              <a:t>Para una base de datos de una universidad pequeña. Consideremos el modelo semántico “los estudiantes </a:t>
            </a:r>
            <a:r>
              <a:rPr lang="es-ES" sz="2000" dirty="0"/>
              <a:t>s</a:t>
            </a:r>
            <a:r>
              <a:rPr lang="es-ES" sz="2000" dirty="0" smtClean="0"/>
              <a:t>e inscriben a clases”</a:t>
            </a:r>
          </a:p>
          <a:p>
            <a:r>
              <a:rPr lang="es-ES" sz="2000" dirty="0" smtClean="0"/>
              <a:t>Usando un modelo de entidad-relación (ER) tenemos que los estudiantes deben de ser representados y estos estarán en diversas clases (estas son dos entidades discretas las cuales tienen propiedades intrínsecas) las clases están relacionadas por la….inscripción. Veamos el modelo:</a:t>
            </a:r>
            <a:endParaRPr lang="es-ES" sz="2000" dirty="0"/>
          </a:p>
        </p:txBody>
      </p:sp>
      <p:sp>
        <p:nvSpPr>
          <p:cNvPr id="4" name="3 CuadroTexto"/>
          <p:cNvSpPr txBox="1"/>
          <p:nvPr/>
        </p:nvSpPr>
        <p:spPr>
          <a:xfrm>
            <a:off x="971600" y="4725888"/>
            <a:ext cx="1267526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s-ES" dirty="0" smtClean="0"/>
              <a:t>Estudiantes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1979712" y="4078560"/>
            <a:ext cx="877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Carrera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493008" y="5247620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ID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5613984" y="4054095"/>
            <a:ext cx="1279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Sección No.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4509387" y="5331843"/>
            <a:ext cx="124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Calificación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6948264" y="5303222"/>
            <a:ext cx="1099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Curso No.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791706" y="4077072"/>
            <a:ext cx="927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nombre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 rot="18889217">
            <a:off x="3693302" y="4545061"/>
            <a:ext cx="721951" cy="6664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Inscrito en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516216" y="4661356"/>
            <a:ext cx="651140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s-ES" dirty="0" smtClean="0"/>
              <a:t>clase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7497870" y="4102564"/>
            <a:ext cx="891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Horario</a:t>
            </a:r>
            <a:endParaRPr lang="es-ES" dirty="0"/>
          </a:p>
        </p:txBody>
      </p:sp>
      <p:cxnSp>
        <p:nvCxnSpPr>
          <p:cNvPr id="15" name="14 Conector recto"/>
          <p:cNvCxnSpPr>
            <a:stCxn id="4" idx="3"/>
          </p:cNvCxnSpPr>
          <p:nvPr/>
        </p:nvCxnSpPr>
        <p:spPr>
          <a:xfrm>
            <a:off x="2239126" y="4910554"/>
            <a:ext cx="13243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>
            <a:endCxn id="12" idx="1"/>
          </p:cNvCxnSpPr>
          <p:nvPr/>
        </p:nvCxnSpPr>
        <p:spPr>
          <a:xfrm>
            <a:off x="4499992" y="4846022"/>
            <a:ext cx="20162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>
            <a:stCxn id="5" idx="2"/>
            <a:endCxn id="4" idx="0"/>
          </p:cNvCxnSpPr>
          <p:nvPr/>
        </p:nvCxnSpPr>
        <p:spPr>
          <a:xfrm flipH="1">
            <a:off x="1605363" y="4447892"/>
            <a:ext cx="813059" cy="2779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>
            <a:stCxn id="34" idx="4"/>
            <a:endCxn id="4" idx="0"/>
          </p:cNvCxnSpPr>
          <p:nvPr/>
        </p:nvCxnSpPr>
        <p:spPr>
          <a:xfrm>
            <a:off x="1255231" y="4471896"/>
            <a:ext cx="350132" cy="2539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>
            <a:stCxn id="44" idx="6"/>
            <a:endCxn id="4" idx="2"/>
          </p:cNvCxnSpPr>
          <p:nvPr/>
        </p:nvCxnSpPr>
        <p:spPr>
          <a:xfrm flipV="1">
            <a:off x="1004518" y="5095220"/>
            <a:ext cx="600845" cy="3370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>
            <a:stCxn id="37" idx="4"/>
            <a:endCxn id="12" idx="0"/>
          </p:cNvCxnSpPr>
          <p:nvPr/>
        </p:nvCxnSpPr>
        <p:spPr>
          <a:xfrm>
            <a:off x="6215806" y="4466472"/>
            <a:ext cx="625980" cy="1948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>
            <a:stCxn id="13" idx="2"/>
            <a:endCxn id="12" idx="0"/>
          </p:cNvCxnSpPr>
          <p:nvPr/>
        </p:nvCxnSpPr>
        <p:spPr>
          <a:xfrm flipH="1">
            <a:off x="6841786" y="4471896"/>
            <a:ext cx="1101911" cy="1894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>
            <a:stCxn id="38" idx="0"/>
            <a:endCxn id="12" idx="2"/>
          </p:cNvCxnSpPr>
          <p:nvPr/>
        </p:nvCxnSpPr>
        <p:spPr>
          <a:xfrm flipH="1" flipV="1">
            <a:off x="6841786" y="5030688"/>
            <a:ext cx="656084" cy="3011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>
            <a:stCxn id="35" idx="2"/>
            <a:endCxn id="11" idx="2"/>
          </p:cNvCxnSpPr>
          <p:nvPr/>
        </p:nvCxnSpPr>
        <p:spPr>
          <a:xfrm flipH="1" flipV="1">
            <a:off x="4290642" y="5113173"/>
            <a:ext cx="233420" cy="421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Elipse"/>
          <p:cNvSpPr/>
          <p:nvPr/>
        </p:nvSpPr>
        <p:spPr>
          <a:xfrm>
            <a:off x="653409" y="4102564"/>
            <a:ext cx="1203643" cy="3693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Elipse"/>
          <p:cNvSpPr/>
          <p:nvPr/>
        </p:nvSpPr>
        <p:spPr>
          <a:xfrm>
            <a:off x="4524062" y="5263753"/>
            <a:ext cx="1203643" cy="54151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Elipse"/>
          <p:cNvSpPr/>
          <p:nvPr/>
        </p:nvSpPr>
        <p:spPr>
          <a:xfrm>
            <a:off x="7341875" y="4102564"/>
            <a:ext cx="1203643" cy="3453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Elipse"/>
          <p:cNvSpPr/>
          <p:nvPr/>
        </p:nvSpPr>
        <p:spPr>
          <a:xfrm>
            <a:off x="5613984" y="4011051"/>
            <a:ext cx="1203643" cy="4554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37 Elipse"/>
          <p:cNvSpPr/>
          <p:nvPr/>
        </p:nvSpPr>
        <p:spPr>
          <a:xfrm>
            <a:off x="6896048" y="5331843"/>
            <a:ext cx="1203643" cy="35506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Elipse"/>
          <p:cNvSpPr/>
          <p:nvPr/>
        </p:nvSpPr>
        <p:spPr>
          <a:xfrm>
            <a:off x="402697" y="5279886"/>
            <a:ext cx="601821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774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Esquemas de relación y relaciones: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715200" cy="48006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Esquema de Relación: una serie de nombres de atributos, en el cual cada uno de estos nombre está unido a un dominio.</a:t>
            </a:r>
          </a:p>
          <a:p>
            <a:endParaRPr lang="es-ES" sz="2000" dirty="0" smtClean="0"/>
          </a:p>
          <a:p>
            <a:pPr marL="114300" indent="0">
              <a:buNone/>
            </a:pPr>
            <a:r>
              <a:rPr lang="es-ES" sz="2000" b="1" dirty="0" smtClean="0"/>
              <a:t>NOMBRE RELACION </a:t>
            </a:r>
            <a:r>
              <a:rPr lang="es-ES" sz="2000" dirty="0" smtClean="0"/>
              <a:t>(</a:t>
            </a:r>
            <a:r>
              <a:rPr lang="es-ES" sz="2000" dirty="0" err="1" smtClean="0"/>
              <a:t>Atri</a:t>
            </a:r>
            <a:r>
              <a:rPr lang="es-ES" sz="2000" dirty="0" smtClean="0"/>
              <a:t> 1, </a:t>
            </a:r>
            <a:r>
              <a:rPr lang="es-ES" sz="2000" dirty="0" err="1"/>
              <a:t>A</a:t>
            </a:r>
            <a:r>
              <a:rPr lang="es-ES" sz="2000" dirty="0" err="1" smtClean="0"/>
              <a:t>tri</a:t>
            </a:r>
            <a:r>
              <a:rPr lang="es-ES" sz="2000" dirty="0" smtClean="0"/>
              <a:t> 2… </a:t>
            </a:r>
            <a:r>
              <a:rPr lang="es-ES" sz="2000" dirty="0" err="1"/>
              <a:t>A</a:t>
            </a:r>
            <a:r>
              <a:rPr lang="es-ES" sz="2000" dirty="0" err="1" smtClean="0"/>
              <a:t>tri</a:t>
            </a:r>
            <a:r>
              <a:rPr lang="es-ES" sz="2000" dirty="0" smtClean="0"/>
              <a:t> n)</a:t>
            </a:r>
          </a:p>
          <a:p>
            <a:pPr marL="114300" indent="0">
              <a:buNone/>
            </a:pPr>
            <a:endParaRPr lang="es-ES" sz="2000" dirty="0" smtClean="0"/>
          </a:p>
          <a:p>
            <a:r>
              <a:rPr lang="es-ES" sz="2000" dirty="0" smtClean="0"/>
              <a:t>Uno de los atributos esta por lo general subrayado… este es la llave primaria, y sirve para identificar </a:t>
            </a:r>
            <a:r>
              <a:rPr lang="es-ES" sz="2000" dirty="0" err="1" smtClean="0"/>
              <a:t>tuplas</a:t>
            </a:r>
            <a:r>
              <a:rPr lang="es-ES" sz="2000" dirty="0" smtClean="0"/>
              <a:t> o entradas individuales.</a:t>
            </a:r>
          </a:p>
          <a:p>
            <a:pPr marL="114300" indent="0">
              <a:buNone/>
            </a:pPr>
            <a:endParaRPr lang="es-ES" sz="2000" dirty="0" smtClean="0"/>
          </a:p>
          <a:p>
            <a:pPr marL="114300" indent="0">
              <a:buNone/>
            </a:pPr>
            <a:r>
              <a:rPr lang="es-ES" sz="2000" b="1" dirty="0" smtClean="0"/>
              <a:t>RESTAURANT</a:t>
            </a:r>
            <a:r>
              <a:rPr lang="es-ES" sz="2000" dirty="0" smtClean="0"/>
              <a:t> (</a:t>
            </a:r>
            <a:r>
              <a:rPr lang="es-ES" sz="2000" u="sng" dirty="0" smtClean="0"/>
              <a:t>ID</a:t>
            </a:r>
            <a:r>
              <a:rPr lang="es-ES" sz="2000" dirty="0" smtClean="0"/>
              <a:t>, Nombre, X </a:t>
            </a:r>
            <a:r>
              <a:rPr lang="es-ES" sz="2000" dirty="0" err="1" smtClean="0"/>
              <a:t>coord</a:t>
            </a:r>
            <a:r>
              <a:rPr lang="es-ES" sz="2000" dirty="0" smtClean="0"/>
              <a:t>, Y </a:t>
            </a:r>
            <a:r>
              <a:rPr lang="es-ES" sz="2000" dirty="0" err="1" smtClean="0"/>
              <a:t>coord</a:t>
            </a:r>
            <a:r>
              <a:rPr lang="es-ES" sz="2000" dirty="0" smtClean="0"/>
              <a:t>, Dirección, Teléfono)</a:t>
            </a:r>
          </a:p>
          <a:p>
            <a:pPr marL="114300" indent="0">
              <a:buNone/>
            </a:pPr>
            <a:endParaRPr lang="es-ES" sz="2000" dirty="0"/>
          </a:p>
          <a:p>
            <a:pPr marL="114300" indent="0">
              <a:buNone/>
            </a:pPr>
            <a:r>
              <a:rPr lang="es-ES" sz="2000" dirty="0" smtClean="0"/>
              <a:t>¿Estaremos describiendo bien el restaurant? ¿Que más le pondrías como atributo?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88607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/>
              <a:t>Esquemas de relación y relaciones: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5" y="1268760"/>
            <a:ext cx="7280151" cy="48006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Relación: una muestra finita de </a:t>
            </a:r>
            <a:r>
              <a:rPr lang="es-ES" sz="2000" dirty="0" err="1" smtClean="0"/>
              <a:t>tuplas</a:t>
            </a:r>
            <a:r>
              <a:rPr lang="es-ES" sz="2000" dirty="0" smtClean="0"/>
              <a:t> asociadas a un esquema de relación, de tal manera que:</a:t>
            </a:r>
          </a:p>
          <a:p>
            <a:endParaRPr lang="es-ES" sz="2000" dirty="0" smtClean="0"/>
          </a:p>
          <a:p>
            <a:pPr marL="114300" indent="0">
              <a:buNone/>
            </a:pPr>
            <a:r>
              <a:rPr lang="es-ES" sz="2000" dirty="0" smtClean="0"/>
              <a:t>-Cada </a:t>
            </a:r>
            <a:r>
              <a:rPr lang="es-ES" sz="2000" dirty="0" err="1" smtClean="0"/>
              <a:t>tupla</a:t>
            </a:r>
            <a:r>
              <a:rPr lang="es-ES" sz="2000" dirty="0" smtClean="0"/>
              <a:t> es una lista ordenada que contiene tantas entradas de datos como hay atributos en el esquema de relación.</a:t>
            </a:r>
          </a:p>
          <a:p>
            <a:pPr marL="114300" indent="0">
              <a:buNone/>
            </a:pPr>
            <a:endParaRPr lang="es-ES" sz="2000" dirty="0" smtClean="0"/>
          </a:p>
          <a:p>
            <a:pPr marL="114300" indent="0">
              <a:buNone/>
            </a:pPr>
            <a:r>
              <a:rPr lang="es-ES" sz="2000" dirty="0" smtClean="0"/>
              <a:t>-Cada dato es extraído de un dominio al cual el nombre del atributo está asociado.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49080"/>
            <a:ext cx="7496175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22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/>
              <a:t>Esquemas de relación y relaciones: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2626321"/>
              </p:ext>
            </p:extLst>
          </p:nvPr>
        </p:nvGraphicFramePr>
        <p:xfrm>
          <a:off x="278836" y="3573016"/>
          <a:ext cx="7931225" cy="2952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92"/>
                <a:gridCol w="1944216"/>
                <a:gridCol w="1224136"/>
                <a:gridCol w="936104"/>
                <a:gridCol w="2232248"/>
                <a:gridCol w="1152129"/>
              </a:tblGrid>
              <a:tr h="590466">
                <a:tc>
                  <a:txBody>
                    <a:bodyPr/>
                    <a:lstStyle/>
                    <a:p>
                      <a:r>
                        <a:rPr lang="es-ES" dirty="0" smtClean="0"/>
                        <a:t>ID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Nombre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X </a:t>
                      </a:r>
                      <a:r>
                        <a:rPr lang="es-ES" dirty="0" err="1" smtClean="0"/>
                        <a:t>coord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Y </a:t>
                      </a:r>
                      <a:r>
                        <a:rPr lang="es-ES" dirty="0" err="1" smtClean="0"/>
                        <a:t>coord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Dirección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Teléfono</a:t>
                      </a:r>
                      <a:endParaRPr lang="es-ES" dirty="0"/>
                    </a:p>
                  </a:txBody>
                  <a:tcPr/>
                </a:tc>
              </a:tr>
              <a:tr h="590466">
                <a:tc>
                  <a:txBody>
                    <a:bodyPr/>
                    <a:lstStyle/>
                    <a:p>
                      <a:r>
                        <a:rPr lang="es-ES" dirty="0" smtClean="0"/>
                        <a:t>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Raúl Asadero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-110.2345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29.3267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Blvd</a:t>
                      </a:r>
                      <a:r>
                        <a:rPr lang="es-ES" dirty="0" smtClean="0"/>
                        <a:t>.</a:t>
                      </a:r>
                      <a:r>
                        <a:rPr lang="es-ES" baseline="0" dirty="0" smtClean="0"/>
                        <a:t> Navarrete 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2125689</a:t>
                      </a:r>
                      <a:endParaRPr lang="es-ES" dirty="0"/>
                    </a:p>
                  </a:txBody>
                  <a:tcPr/>
                </a:tc>
              </a:tr>
              <a:tr h="590466">
                <a:tc>
                  <a:txBody>
                    <a:bodyPr/>
                    <a:lstStyle/>
                    <a:p>
                      <a:r>
                        <a:rPr lang="es-ES" dirty="0" smtClean="0"/>
                        <a:t>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Miguels`s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Chicken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-109.9876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30.0004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Av.</a:t>
                      </a:r>
                      <a:r>
                        <a:rPr lang="es-ES" baseline="0" dirty="0" smtClean="0"/>
                        <a:t> Reforma 422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249867</a:t>
                      </a:r>
                      <a:endParaRPr lang="es-ES" dirty="0"/>
                    </a:p>
                  </a:txBody>
                  <a:tcPr/>
                </a:tc>
              </a:tr>
              <a:tr h="590466">
                <a:tc>
                  <a:txBody>
                    <a:bodyPr/>
                    <a:lstStyle/>
                    <a:p>
                      <a:r>
                        <a:rPr lang="es-ES" dirty="0" smtClean="0"/>
                        <a:t>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Daniela`s</a:t>
                      </a:r>
                      <a:r>
                        <a:rPr lang="es-ES" baseline="0" dirty="0" smtClean="0"/>
                        <a:t> Sushi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-110.2323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29.5289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Blvd</a:t>
                      </a:r>
                      <a:r>
                        <a:rPr lang="es-ES" dirty="0" smtClean="0"/>
                        <a:t>. Luis Encinas 437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2598342</a:t>
                      </a:r>
                      <a:endParaRPr lang="es-ES" dirty="0"/>
                    </a:p>
                  </a:txBody>
                  <a:tcPr/>
                </a:tc>
              </a:tr>
              <a:tr h="590466">
                <a:tc>
                  <a:txBody>
                    <a:bodyPr/>
                    <a:lstStyle/>
                    <a:p>
                      <a:r>
                        <a:rPr lang="es-ES" dirty="0" smtClean="0"/>
                        <a:t>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Steak</a:t>
                      </a:r>
                      <a:r>
                        <a:rPr lang="es-ES" dirty="0" smtClean="0"/>
                        <a:t> Herradero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-110.8463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29.4589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Blvd</a:t>
                      </a:r>
                      <a:r>
                        <a:rPr lang="es-ES" dirty="0" smtClean="0"/>
                        <a:t>. Colosio 321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2101213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577213" y="2956882"/>
            <a:ext cx="71513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/>
              <a:t>RESTAURANT</a:t>
            </a:r>
            <a:r>
              <a:rPr lang="es-ES" sz="2000" dirty="0"/>
              <a:t> </a:t>
            </a:r>
            <a:r>
              <a:rPr lang="es-ES" sz="2000" dirty="0" smtClean="0"/>
              <a:t>(</a:t>
            </a:r>
            <a:r>
              <a:rPr lang="es-ES" sz="2000" u="sng" dirty="0" smtClean="0"/>
              <a:t>ID</a:t>
            </a:r>
            <a:r>
              <a:rPr lang="es-ES" sz="2000" dirty="0" smtClean="0"/>
              <a:t>, </a:t>
            </a:r>
            <a:r>
              <a:rPr lang="es-ES" sz="2000" dirty="0"/>
              <a:t>Nombre, X </a:t>
            </a:r>
            <a:r>
              <a:rPr lang="es-ES" sz="2000" dirty="0" err="1"/>
              <a:t>coord</a:t>
            </a:r>
            <a:r>
              <a:rPr lang="es-ES" sz="2000" dirty="0"/>
              <a:t>, Y </a:t>
            </a:r>
            <a:r>
              <a:rPr lang="es-ES" sz="2000" dirty="0" err="1"/>
              <a:t>coord</a:t>
            </a:r>
            <a:r>
              <a:rPr lang="es-ES" sz="2000" dirty="0"/>
              <a:t>, Dirección, Teléfono)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577213" y="1412776"/>
            <a:ext cx="76328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sz="2000" dirty="0"/>
              <a:t>A</a:t>
            </a:r>
            <a:r>
              <a:rPr lang="es-ES" sz="2000" dirty="0" smtClean="0"/>
              <a:t>tributos en relación son los mismos que en el esquema de relación.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sz="2000" dirty="0" smtClean="0"/>
              <a:t>Las </a:t>
            </a:r>
            <a:r>
              <a:rPr lang="es-ES" sz="2000" dirty="0" err="1" smtClean="0"/>
              <a:t>tuplas</a:t>
            </a:r>
            <a:r>
              <a:rPr lang="es-ES" sz="2000" dirty="0" smtClean="0"/>
              <a:t> están ordenadas en la lista.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sz="2000" dirty="0" smtClean="0"/>
              <a:t>No te vas a encontrar un número de teléfono en las direcciones….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sz="2000" dirty="0" smtClean="0"/>
              <a:t>Campo ID identifica cada </a:t>
            </a:r>
            <a:r>
              <a:rPr lang="es-ES" sz="2000" dirty="0" err="1" smtClean="0"/>
              <a:t>tupla</a:t>
            </a:r>
            <a:r>
              <a:rPr lang="es-ES" sz="2000" dirty="0" smtClean="0"/>
              <a:t>, los otros campos se pueden repetir…</a:t>
            </a:r>
          </a:p>
          <a:p>
            <a:pPr marL="285750" indent="-285750">
              <a:buFont typeface="Arial" pitchFamily="34" charset="0"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584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Esquema de base de datos: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800600"/>
          </a:xfrm>
        </p:spPr>
        <p:txBody>
          <a:bodyPr/>
          <a:lstStyle/>
          <a:p>
            <a:r>
              <a:rPr lang="es-ES" dirty="0" smtClean="0"/>
              <a:t>Definición: una muestra de esquemas de relación. Ejemplo:</a:t>
            </a:r>
          </a:p>
          <a:p>
            <a:pPr marL="114300" indent="0">
              <a:buNone/>
            </a:pPr>
            <a:endParaRPr lang="es-ES" b="1" dirty="0" smtClean="0"/>
          </a:p>
          <a:p>
            <a:pPr marL="114300" indent="0">
              <a:buNone/>
            </a:pPr>
            <a:r>
              <a:rPr lang="es-ES" b="1" dirty="0" smtClean="0"/>
              <a:t>RESTAURANT</a:t>
            </a:r>
            <a:r>
              <a:rPr lang="es-ES" dirty="0" smtClean="0"/>
              <a:t> </a:t>
            </a:r>
            <a:r>
              <a:rPr lang="es-ES" dirty="0"/>
              <a:t>(</a:t>
            </a:r>
            <a:r>
              <a:rPr lang="es-ES" u="sng" dirty="0"/>
              <a:t>DI</a:t>
            </a:r>
            <a:r>
              <a:rPr lang="es-ES" dirty="0"/>
              <a:t>, Nombre, X </a:t>
            </a:r>
            <a:r>
              <a:rPr lang="es-ES" dirty="0" err="1"/>
              <a:t>coord</a:t>
            </a:r>
            <a:r>
              <a:rPr lang="es-ES" dirty="0"/>
              <a:t>, Y </a:t>
            </a:r>
            <a:r>
              <a:rPr lang="es-ES" dirty="0" err="1"/>
              <a:t>coord</a:t>
            </a:r>
            <a:r>
              <a:rPr lang="es-ES" dirty="0"/>
              <a:t>, Dirección, Teléfono</a:t>
            </a:r>
            <a:r>
              <a:rPr lang="es-ES" dirty="0" smtClean="0"/>
              <a:t>)</a:t>
            </a:r>
          </a:p>
          <a:p>
            <a:pPr marL="114300" indent="0">
              <a:buNone/>
            </a:pPr>
            <a:r>
              <a:rPr lang="es-ES" b="1" dirty="0" smtClean="0"/>
              <a:t>SALONES</a:t>
            </a:r>
            <a:r>
              <a:rPr lang="es-ES" dirty="0" smtClean="0"/>
              <a:t>(</a:t>
            </a:r>
            <a:r>
              <a:rPr lang="es-ES" u="sng" dirty="0" smtClean="0"/>
              <a:t>ID, No. Cuarto</a:t>
            </a:r>
            <a:r>
              <a:rPr lang="es-ES" dirty="0" smtClean="0"/>
              <a:t>, Capacidad, uso, ubicación)</a:t>
            </a:r>
          </a:p>
          <a:p>
            <a:pPr marL="114300" indent="0">
              <a:buNone/>
            </a:pPr>
            <a:r>
              <a:rPr lang="es-ES" b="1" dirty="0" smtClean="0"/>
              <a:t>COCINA</a:t>
            </a:r>
            <a:r>
              <a:rPr lang="es-ES" dirty="0" smtClean="0"/>
              <a:t> (</a:t>
            </a:r>
            <a:r>
              <a:rPr lang="es-ES" u="sng" dirty="0" smtClean="0"/>
              <a:t>ID, No. Cuarto, Cocina</a:t>
            </a:r>
            <a:r>
              <a:rPr lang="es-ES" dirty="0" smtClean="0"/>
              <a:t>)</a:t>
            </a:r>
          </a:p>
          <a:p>
            <a:pPr marL="114300" indent="0">
              <a:buNone/>
            </a:pPr>
            <a:r>
              <a:rPr lang="es-ES" b="1" dirty="0" smtClean="0"/>
              <a:t>CHEF</a:t>
            </a:r>
            <a:r>
              <a:rPr lang="es-ES" dirty="0" smtClean="0"/>
              <a:t> (</a:t>
            </a:r>
            <a:r>
              <a:rPr lang="es-ES" u="sng" dirty="0" smtClean="0"/>
              <a:t>ID</a:t>
            </a:r>
            <a:r>
              <a:rPr lang="es-ES" dirty="0" smtClean="0"/>
              <a:t>, Nombre, País, Escuela)</a:t>
            </a:r>
            <a:endParaRPr lang="es-ES" dirty="0"/>
          </a:p>
          <a:p>
            <a:endParaRPr lang="es-ES" dirty="0" smtClean="0"/>
          </a:p>
          <a:p>
            <a:r>
              <a:rPr lang="es-ES" dirty="0" smtClean="0"/>
              <a:t>En esta base de datos cada esquema de relación se convertirá en una relación con los nombres de atributos, y “atributos clave”.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562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/>
              <a:t>Esquema de base de datos: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Ejemplos de las relaciones en la base datos listadas anteriormente.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48" y="3284984"/>
            <a:ext cx="45434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5233653"/>
            <a:ext cx="3057525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201" y="5043152"/>
            <a:ext cx="2867025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03648" y="2817283"/>
            <a:ext cx="5215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SALONES</a:t>
            </a:r>
            <a:r>
              <a:rPr lang="es-ES" dirty="0" smtClean="0"/>
              <a:t>(</a:t>
            </a:r>
            <a:r>
              <a:rPr lang="es-ES" u="sng" dirty="0" smtClean="0"/>
              <a:t>ID</a:t>
            </a:r>
            <a:r>
              <a:rPr lang="es-ES" u="sng" dirty="0"/>
              <a:t>, No. Cuarto</a:t>
            </a:r>
            <a:r>
              <a:rPr lang="es-ES" dirty="0"/>
              <a:t>, Capacidad, uso, ubicación)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74112" y="478120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 smtClean="0"/>
              <a:t>CHEF</a:t>
            </a:r>
            <a:r>
              <a:rPr lang="es-ES" dirty="0" smtClean="0"/>
              <a:t> </a:t>
            </a:r>
            <a:r>
              <a:rPr lang="es-ES" dirty="0"/>
              <a:t>(</a:t>
            </a:r>
            <a:r>
              <a:rPr lang="es-ES" u="sng" dirty="0"/>
              <a:t>ID</a:t>
            </a:r>
            <a:r>
              <a:rPr lang="es-ES" dirty="0"/>
              <a:t>, Nombre, País, Escuela)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946111" y="4648186"/>
            <a:ext cx="3169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/>
              <a:t>COCINA</a:t>
            </a:r>
            <a:r>
              <a:rPr lang="es-ES" dirty="0"/>
              <a:t> (</a:t>
            </a:r>
            <a:r>
              <a:rPr lang="es-ES" u="sng" dirty="0"/>
              <a:t>ID, No. Cuarto, Cocina</a:t>
            </a:r>
            <a:r>
              <a:rPr lang="es-ES" dirty="0"/>
              <a:t>)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6084168" y="2492896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Por que vemos claves primarias compuestas?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54916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/>
              <a:t>Esquema de base de datos: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196752"/>
            <a:ext cx="7620000" cy="4800600"/>
          </a:xfrm>
        </p:spPr>
        <p:txBody>
          <a:bodyPr/>
          <a:lstStyle/>
          <a:p>
            <a:pPr marL="114300" indent="0">
              <a:buNone/>
            </a:pPr>
            <a:r>
              <a:rPr lang="es-ES" sz="2000" dirty="0" smtClean="0"/>
              <a:t>Desarrollen un </a:t>
            </a:r>
            <a:r>
              <a:rPr lang="es-ES" sz="2000" dirty="0"/>
              <a:t>e</a:t>
            </a:r>
            <a:r>
              <a:rPr lang="es-ES" sz="2000" dirty="0" smtClean="0"/>
              <a:t>squema </a:t>
            </a:r>
            <a:r>
              <a:rPr lang="es-ES" sz="2000" dirty="0"/>
              <a:t>de </a:t>
            </a:r>
            <a:r>
              <a:rPr lang="es-ES" sz="2000" dirty="0" smtClean="0"/>
              <a:t>base de datos de 3 relaciones las cuales tendrán los nombres: </a:t>
            </a:r>
          </a:p>
          <a:p>
            <a:pPr marL="114300" indent="0">
              <a:buNone/>
            </a:pPr>
            <a:endParaRPr lang="es-ES" sz="2000" dirty="0" smtClean="0"/>
          </a:p>
          <a:p>
            <a:r>
              <a:rPr lang="es-ES" sz="2000" dirty="0" smtClean="0"/>
              <a:t>ESPECIES EN PELIGRO</a:t>
            </a:r>
          </a:p>
          <a:p>
            <a:endParaRPr lang="es-ES" sz="2000" dirty="0" smtClean="0"/>
          </a:p>
          <a:p>
            <a:r>
              <a:rPr lang="es-ES" sz="2000" dirty="0" smtClean="0"/>
              <a:t>AREAS NATURALES PROTEGIDAS</a:t>
            </a:r>
          </a:p>
          <a:p>
            <a:endParaRPr lang="es-ES" sz="2000" dirty="0" smtClean="0"/>
          </a:p>
          <a:p>
            <a:r>
              <a:rPr lang="es-ES" sz="2000" dirty="0" smtClean="0"/>
              <a:t>ACTIVIDADES ECONOMICAS (fuera del núcleo)</a:t>
            </a: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2349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Relaciones y RDB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355160" cy="48006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Una RDB consiste en una serie de relaciones interconectadas entre si, estas interconexiones:</a:t>
            </a:r>
          </a:p>
          <a:p>
            <a:endParaRPr lang="es-ES" sz="2000" dirty="0" smtClean="0"/>
          </a:p>
          <a:p>
            <a:pPr marL="114300" indent="0">
              <a:buNone/>
            </a:pPr>
            <a:r>
              <a:rPr lang="es-ES" sz="2000" dirty="0" smtClean="0"/>
              <a:t>-</a:t>
            </a:r>
            <a:r>
              <a:rPr lang="es-ES" sz="2000" dirty="0"/>
              <a:t>C</a:t>
            </a:r>
            <a:r>
              <a:rPr lang="es-ES" sz="2000" dirty="0" smtClean="0"/>
              <a:t>onectan (relacionan) las relaciones.</a:t>
            </a:r>
          </a:p>
          <a:p>
            <a:pPr marL="114300" indent="0">
              <a:buNone/>
            </a:pPr>
            <a:endParaRPr lang="es-ES" sz="2000" dirty="0" smtClean="0"/>
          </a:p>
          <a:p>
            <a:pPr marL="114300" indent="0">
              <a:buNone/>
            </a:pPr>
            <a:r>
              <a:rPr lang="es-ES" sz="2000" dirty="0" smtClean="0"/>
              <a:t>-Describe de manera semántica la conexión (ofrece, trabaja en, tiene, </a:t>
            </a:r>
            <a:r>
              <a:rPr lang="es-ES" sz="2000" dirty="0" err="1" smtClean="0"/>
              <a:t>etc</a:t>
            </a:r>
            <a:r>
              <a:rPr lang="es-ES" sz="2000" dirty="0" smtClean="0"/>
              <a:t>).</a:t>
            </a:r>
          </a:p>
          <a:p>
            <a:pPr marL="114300" indent="0">
              <a:buNone/>
            </a:pPr>
            <a:endParaRPr lang="es-ES" sz="2000" dirty="0" smtClean="0"/>
          </a:p>
          <a:p>
            <a:pPr marL="114300" indent="0">
              <a:buNone/>
            </a:pPr>
            <a:r>
              <a:rPr lang="es-ES" sz="2000" dirty="0" smtClean="0"/>
              <a:t>-Podrían o no ser relaciones ellas mismas.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20478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/>
              <a:t>Relaciones y </a:t>
            </a:r>
            <a:r>
              <a:rPr lang="es-ES" sz="3200" dirty="0" smtClean="0"/>
              <a:t>RDBMS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1468760"/>
          </a:xfrm>
        </p:spPr>
        <p:txBody>
          <a:bodyPr/>
          <a:lstStyle/>
          <a:p>
            <a:r>
              <a:rPr lang="es-ES" dirty="0" smtClean="0"/>
              <a:t>La asociación entre RESTAURANTE y SALON puede ser denotada por la expresión semántica </a:t>
            </a:r>
            <a:r>
              <a:rPr lang="es-ES" i="1" u="sng" dirty="0" smtClean="0"/>
              <a:t>tiene</a:t>
            </a:r>
            <a:r>
              <a:rPr lang="es-ES" dirty="0" smtClean="0">
                <a:sym typeface="Wingdings" pitchFamily="2" charset="2"/>
              </a:rPr>
              <a:t> RESTAURANT </a:t>
            </a:r>
            <a:r>
              <a:rPr lang="es-ES" i="1" u="sng" dirty="0" smtClean="0">
                <a:sym typeface="Wingdings" pitchFamily="2" charset="2"/>
              </a:rPr>
              <a:t>tiene</a:t>
            </a:r>
            <a:r>
              <a:rPr lang="es-ES" i="1" dirty="0" smtClean="0">
                <a:sym typeface="Wingdings" pitchFamily="2" charset="2"/>
              </a:rPr>
              <a:t> </a:t>
            </a:r>
            <a:r>
              <a:rPr lang="es-ES" dirty="0" smtClean="0">
                <a:sym typeface="Wingdings" pitchFamily="2" charset="2"/>
              </a:rPr>
              <a:t>SALONES. Las relaciones y asociaciones también se pueden representar por formas y líneas.</a:t>
            </a: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539552" y="5157192"/>
            <a:ext cx="7620000" cy="146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Las entidades se presentan como rectángulos y las relaciones con diamante, las líneas denotan conexión. 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899592" y="3501008"/>
            <a:ext cx="2160240" cy="58477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/>
              <a:t>Restaurant</a:t>
            </a:r>
            <a:endParaRPr lang="es-ES" sz="3200" dirty="0"/>
          </a:p>
        </p:txBody>
      </p:sp>
      <p:sp>
        <p:nvSpPr>
          <p:cNvPr id="6" name="5 CuadroTexto"/>
          <p:cNvSpPr txBox="1"/>
          <p:nvPr/>
        </p:nvSpPr>
        <p:spPr>
          <a:xfrm>
            <a:off x="6219665" y="3501006"/>
            <a:ext cx="1287760" cy="58477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/>
              <a:t>Salón</a:t>
            </a:r>
            <a:endParaRPr lang="es-ES" sz="3200" dirty="0"/>
          </a:p>
        </p:txBody>
      </p:sp>
      <p:sp>
        <p:nvSpPr>
          <p:cNvPr id="7" name="6 Rombo"/>
          <p:cNvSpPr/>
          <p:nvPr/>
        </p:nvSpPr>
        <p:spPr>
          <a:xfrm>
            <a:off x="3923928" y="3253333"/>
            <a:ext cx="1368152" cy="108012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4067944" y="3501005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/>
              <a:t>Tiene</a:t>
            </a:r>
            <a:endParaRPr lang="es-ES" sz="3200" dirty="0"/>
          </a:p>
        </p:txBody>
      </p:sp>
      <p:cxnSp>
        <p:nvCxnSpPr>
          <p:cNvPr id="10" name="9 Conector recto"/>
          <p:cNvCxnSpPr>
            <a:stCxn id="5" idx="3"/>
            <a:endCxn id="7" idx="1"/>
          </p:cNvCxnSpPr>
          <p:nvPr/>
        </p:nvCxnSpPr>
        <p:spPr>
          <a:xfrm flipV="1">
            <a:off x="3059832" y="3793393"/>
            <a:ext cx="864096" cy="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>
            <a:endCxn id="6" idx="1"/>
          </p:cNvCxnSpPr>
          <p:nvPr/>
        </p:nvCxnSpPr>
        <p:spPr>
          <a:xfrm flipV="1">
            <a:off x="5292080" y="3793394"/>
            <a:ext cx="927585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60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/>
              <a:t>Relaciones y RDB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20688"/>
            <a:ext cx="7787208" cy="4800600"/>
          </a:xfrm>
        </p:spPr>
        <p:txBody>
          <a:bodyPr/>
          <a:lstStyle/>
          <a:p>
            <a:r>
              <a:rPr lang="es-ES" dirty="0" smtClean="0"/>
              <a:t>Los ER (o DER-Diagrama Entidad Relación) son representaciones graficas importantes para diseñar los RDBMS.</a:t>
            </a:r>
          </a:p>
          <a:p>
            <a:r>
              <a:rPr lang="es-ES" dirty="0" smtClean="0"/>
              <a:t>Usando convenciones graficas toda la base de datos puede ser incluida en el diagrama (Entidades, Atributos</a:t>
            </a:r>
            <a:r>
              <a:rPr lang="es-ES" dirty="0"/>
              <a:t> </a:t>
            </a:r>
            <a:r>
              <a:rPr lang="es-ES" dirty="0" smtClean="0"/>
              <a:t>y Relaciones pueden ser analizados).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899592" y="3501008"/>
            <a:ext cx="2160240" cy="58477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/>
              <a:t>Restaurant</a:t>
            </a:r>
            <a:endParaRPr lang="es-ES" sz="3200" dirty="0"/>
          </a:p>
        </p:txBody>
      </p:sp>
      <p:sp>
        <p:nvSpPr>
          <p:cNvPr id="6" name="5 CuadroTexto"/>
          <p:cNvSpPr txBox="1"/>
          <p:nvPr/>
        </p:nvSpPr>
        <p:spPr>
          <a:xfrm>
            <a:off x="6219665" y="3501006"/>
            <a:ext cx="1287760" cy="58477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/>
              <a:t>Salón</a:t>
            </a:r>
            <a:endParaRPr lang="es-ES" sz="3200" dirty="0"/>
          </a:p>
        </p:txBody>
      </p:sp>
      <p:sp>
        <p:nvSpPr>
          <p:cNvPr id="7" name="6 Rombo"/>
          <p:cNvSpPr/>
          <p:nvPr/>
        </p:nvSpPr>
        <p:spPr>
          <a:xfrm>
            <a:off x="3923928" y="3253333"/>
            <a:ext cx="1368152" cy="108012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4067944" y="3501005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/>
              <a:t>Tiene</a:t>
            </a:r>
            <a:endParaRPr lang="es-ES" sz="3200" dirty="0"/>
          </a:p>
        </p:txBody>
      </p:sp>
      <p:cxnSp>
        <p:nvCxnSpPr>
          <p:cNvPr id="9" name="8 Conector recto"/>
          <p:cNvCxnSpPr>
            <a:stCxn id="5" idx="3"/>
            <a:endCxn id="7" idx="1"/>
          </p:cNvCxnSpPr>
          <p:nvPr/>
        </p:nvCxnSpPr>
        <p:spPr>
          <a:xfrm flipV="1">
            <a:off x="3059832" y="3793393"/>
            <a:ext cx="864096" cy="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>
            <a:endCxn id="6" idx="1"/>
          </p:cNvCxnSpPr>
          <p:nvPr/>
        </p:nvCxnSpPr>
        <p:spPr>
          <a:xfrm flipV="1">
            <a:off x="5292080" y="3793394"/>
            <a:ext cx="927585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Rombo"/>
          <p:cNvSpPr/>
          <p:nvPr/>
        </p:nvSpPr>
        <p:spPr>
          <a:xfrm>
            <a:off x="3923928" y="4581128"/>
            <a:ext cx="1656184" cy="108012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CuadroTexto"/>
          <p:cNvSpPr txBox="1"/>
          <p:nvPr/>
        </p:nvSpPr>
        <p:spPr>
          <a:xfrm>
            <a:off x="4067944" y="4828800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/>
              <a:t>Emplea</a:t>
            </a:r>
            <a:endParaRPr lang="es-ES" sz="3200" dirty="0"/>
          </a:p>
        </p:txBody>
      </p:sp>
      <p:sp>
        <p:nvSpPr>
          <p:cNvPr id="13" name="12 Rombo"/>
          <p:cNvSpPr/>
          <p:nvPr/>
        </p:nvSpPr>
        <p:spPr>
          <a:xfrm>
            <a:off x="1187624" y="4941168"/>
            <a:ext cx="1368152" cy="108012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CuadroTexto"/>
          <p:cNvSpPr txBox="1"/>
          <p:nvPr/>
        </p:nvSpPr>
        <p:spPr>
          <a:xfrm>
            <a:off x="1331640" y="5188840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/>
              <a:t>Sirve</a:t>
            </a:r>
            <a:endParaRPr lang="es-ES" sz="3200" dirty="0"/>
          </a:p>
        </p:txBody>
      </p:sp>
      <p:cxnSp>
        <p:nvCxnSpPr>
          <p:cNvPr id="15" name="14 Conector recto"/>
          <p:cNvCxnSpPr>
            <a:stCxn id="5" idx="2"/>
            <a:endCxn id="13" idx="0"/>
          </p:cNvCxnSpPr>
          <p:nvPr/>
        </p:nvCxnSpPr>
        <p:spPr>
          <a:xfrm flipH="1">
            <a:off x="1871700" y="4085783"/>
            <a:ext cx="108012" cy="8553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>
            <a:stCxn id="5" idx="2"/>
            <a:endCxn id="11" idx="1"/>
          </p:cNvCxnSpPr>
          <p:nvPr/>
        </p:nvCxnSpPr>
        <p:spPr>
          <a:xfrm>
            <a:off x="1979712" y="4085783"/>
            <a:ext cx="1944216" cy="10354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6216961" y="4828800"/>
            <a:ext cx="1091343" cy="58477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/>
              <a:t>Chef</a:t>
            </a:r>
            <a:endParaRPr lang="es-ES" sz="32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3320244" y="6021288"/>
            <a:ext cx="1431776" cy="58477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/>
              <a:t>Cocina</a:t>
            </a:r>
            <a:endParaRPr lang="es-ES" sz="3200" dirty="0"/>
          </a:p>
        </p:txBody>
      </p:sp>
      <p:cxnSp>
        <p:nvCxnSpPr>
          <p:cNvPr id="21" name="20 Conector recto"/>
          <p:cNvCxnSpPr>
            <a:stCxn id="11" idx="3"/>
            <a:endCxn id="19" idx="1"/>
          </p:cNvCxnSpPr>
          <p:nvPr/>
        </p:nvCxnSpPr>
        <p:spPr>
          <a:xfrm>
            <a:off x="5580112" y="5121188"/>
            <a:ext cx="6368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>
            <a:stCxn id="20" idx="1"/>
          </p:cNvCxnSpPr>
          <p:nvPr/>
        </p:nvCxnSpPr>
        <p:spPr>
          <a:xfrm flipH="1" flipV="1">
            <a:off x="1871700" y="6021288"/>
            <a:ext cx="1448544" cy="292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67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Adyacenci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285</TotalTime>
  <Words>1103</Words>
  <Application>Microsoft Office PowerPoint</Application>
  <PresentationFormat>Presentación en pantalla (4:3)</PresentationFormat>
  <Paragraphs>197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Calibri</vt:lpstr>
      <vt:lpstr>Cambria</vt:lpstr>
      <vt:lpstr>Wingdings</vt:lpstr>
      <vt:lpstr>Adyacencia</vt:lpstr>
      <vt:lpstr>Bases de datos relacionadas...2</vt:lpstr>
      <vt:lpstr>¿Que es lo que ya sabemos?...</vt:lpstr>
      <vt:lpstr>En esta clase discutiremos…</vt:lpstr>
      <vt:lpstr>Errores comunes en la modelación de datos:</vt:lpstr>
      <vt:lpstr>Errores comunes en la modelación de datos:</vt:lpstr>
      <vt:lpstr>Errores comunes en la modelación de datos:</vt:lpstr>
      <vt:lpstr>Modelo entidad-relación:</vt:lpstr>
      <vt:lpstr>Escenario simple de modelación (entidad-relacion):</vt:lpstr>
      <vt:lpstr>Esquemas de relación y relaciones:</vt:lpstr>
      <vt:lpstr>Esquemas de relación y relaciones:</vt:lpstr>
      <vt:lpstr>Esquemas de relación y relaciones:</vt:lpstr>
      <vt:lpstr>Esquema de base de datos:</vt:lpstr>
      <vt:lpstr>Esquema de base de datos:</vt:lpstr>
      <vt:lpstr>Esquema de base de datos:</vt:lpstr>
      <vt:lpstr>Relaciones y RDB</vt:lpstr>
      <vt:lpstr>Relaciones y RDBMS</vt:lpstr>
      <vt:lpstr>Relaciones y RDB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Modelación de datos geográficos</dc:title>
  <dc:creator>Raul</dc:creator>
  <cp:lastModifiedBy>Revisor</cp:lastModifiedBy>
  <cp:revision>49</cp:revision>
  <dcterms:created xsi:type="dcterms:W3CDTF">2013-02-05T18:26:57Z</dcterms:created>
  <dcterms:modified xsi:type="dcterms:W3CDTF">2017-10-25T16:41:41Z</dcterms:modified>
</cp:coreProperties>
</file>