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74" r:id="rId10"/>
    <p:sldId id="264" r:id="rId11"/>
    <p:sldId id="265" r:id="rId12"/>
    <p:sldId id="266" r:id="rId13"/>
    <p:sldId id="270" r:id="rId14"/>
    <p:sldId id="271" r:id="rId15"/>
    <p:sldId id="267" r:id="rId16"/>
    <p:sldId id="268" r:id="rId17"/>
    <p:sldId id="269" r:id="rId18"/>
    <p:sldId id="275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GEOREFERNCIACION…2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6082147"/>
            <a:ext cx="6948264" cy="817418"/>
          </a:xfrm>
        </p:spPr>
        <p:txBody>
          <a:bodyPr>
            <a:normAutofit fontScale="62500" lnSpcReduction="20000"/>
          </a:bodyPr>
          <a:lstStyle/>
          <a:p>
            <a:r>
              <a:rPr lang="es-ES" sz="4200" dirty="0" smtClean="0"/>
              <a:t>Filosofía </a:t>
            </a:r>
            <a:r>
              <a:rPr lang="es-ES" sz="4200" dirty="0"/>
              <a:t>del SIG</a:t>
            </a:r>
          </a:p>
          <a:p>
            <a:r>
              <a:rPr lang="es-ES" sz="4200" dirty="0"/>
              <a:t>Clase: </a:t>
            </a:r>
            <a:r>
              <a:rPr lang="es-ES" sz="4200" smtClean="0"/>
              <a:t>Sensoría</a:t>
            </a:r>
            <a:r>
              <a:rPr lang="es-ES" sz="4200" dirty="0" smtClean="0"/>
              <a:t> </a:t>
            </a:r>
            <a:r>
              <a:rPr lang="es-ES" sz="42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41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¿Que vamos a ver hoy?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917032"/>
          </a:xfrm>
        </p:spPr>
        <p:txBody>
          <a:bodyPr>
            <a:normAutofit/>
          </a:bodyPr>
          <a:lstStyle/>
          <a:p>
            <a:r>
              <a:rPr lang="es-ES" sz="2200" dirty="0" smtClean="0"/>
              <a:t>Introducción al manejo de coordenada y proyecciones</a:t>
            </a:r>
          </a:p>
          <a:p>
            <a:r>
              <a:rPr lang="es-ES" sz="2200" dirty="0" smtClean="0"/>
              <a:t>¿Por qué son importantes las proyecciones en un SIG?</a:t>
            </a:r>
          </a:p>
          <a:p>
            <a:r>
              <a:rPr lang="es-ES" sz="2200" dirty="0" smtClean="0"/>
              <a:t>¿Cuál es el concepto de proyecciones y </a:t>
            </a:r>
            <a:r>
              <a:rPr lang="es-ES" sz="2200" dirty="0" err="1" smtClean="0"/>
              <a:t>pa</a:t>
            </a:r>
            <a:r>
              <a:rPr lang="es-ES" sz="2200" dirty="0" smtClean="0"/>
              <a:t>`  que me sirve?</a:t>
            </a:r>
          </a:p>
          <a:p>
            <a:r>
              <a:rPr lang="es-ES" sz="2200" dirty="0" smtClean="0"/>
              <a:t>Proyecciones y transformaciones</a:t>
            </a:r>
          </a:p>
          <a:p>
            <a:r>
              <a:rPr lang="es-ES" sz="2200" dirty="0" smtClean="0"/>
              <a:t>Sistemas de coordenadas</a:t>
            </a:r>
          </a:p>
          <a:p>
            <a:r>
              <a:rPr lang="es-ES" sz="2200" dirty="0" smtClean="0"/>
              <a:t>¿Que es lo primero que viene a su mente cuando les dicen coordenadas? ¿Proyecciones?</a:t>
            </a:r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33504"/>
            <a:ext cx="1247542" cy="110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38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Proyecciones y coordenadas</a:t>
            </a:r>
            <a:endParaRPr lang="es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07824" cy="4495800"/>
          </a:xfrm>
        </p:spPr>
        <p:txBody>
          <a:bodyPr>
            <a:noAutofit/>
          </a:bodyPr>
          <a:lstStyle/>
          <a:p>
            <a:r>
              <a:rPr lang="es-ES" sz="2400" dirty="0" smtClean="0"/>
              <a:t>El manejo de proyecciones y coordenadas</a:t>
            </a:r>
            <a:r>
              <a:rPr lang="es-ES" sz="2400" dirty="0" smtClean="0">
                <a:sym typeface="Wingdings" pitchFamily="2" charset="2"/>
              </a:rPr>
              <a:t> </a:t>
            </a:r>
            <a:endParaRPr lang="es-ES" sz="24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s-ES" sz="2400" dirty="0">
                <a:sym typeface="Wingdings" pitchFamily="2" charset="2"/>
              </a:rPr>
              <a:t>-</a:t>
            </a:r>
            <a:r>
              <a:rPr lang="es-ES" sz="2400" dirty="0" smtClean="0">
                <a:sym typeface="Wingdings" pitchFamily="2" charset="2"/>
              </a:rPr>
              <a:t>Procesos </a:t>
            </a:r>
            <a:r>
              <a:rPr lang="es-ES" sz="2400" dirty="0">
                <a:sym typeface="Wingdings" pitchFamily="2" charset="2"/>
              </a:rPr>
              <a:t>de transformación de proyecciones para datos espaciales</a:t>
            </a:r>
            <a:r>
              <a:rPr lang="es-ES" sz="2400" dirty="0" smtClean="0"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endParaRPr lang="es-ES" sz="2400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es-ES" sz="2400" dirty="0" smtClean="0">
                <a:sym typeface="Wingdings" pitchFamily="2" charset="2"/>
              </a:rPr>
              <a:t>-Toda capa de información espacial debe tener in sistema de coordenadas asociado, y en muchos casos una proyección especifica (cuando no es el sistema de coordenadas geográficas)</a:t>
            </a:r>
          </a:p>
          <a:p>
            <a:endParaRPr lang="es-ES" sz="2400" dirty="0" smtClean="0">
              <a:sym typeface="Wingdings" pitchFamily="2" charset="2"/>
            </a:endParaRPr>
          </a:p>
          <a:p>
            <a:r>
              <a:rPr lang="es-ES" sz="2400" dirty="0" smtClean="0">
                <a:sym typeface="Wingdings" pitchFamily="2" charset="2"/>
              </a:rPr>
              <a:t>Los SIG requiere que los temas de análisis tengan similar sistema de referencia (asegurando la integración vertical de los datos).</a:t>
            </a:r>
          </a:p>
          <a:p>
            <a:endParaRPr lang="es-ES" sz="2400" dirty="0" smtClean="0">
              <a:sym typeface="Wingdings" pitchFamily="2" charset="2"/>
            </a:endParaRPr>
          </a:p>
          <a:p>
            <a:pPr marL="0" indent="0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0984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¿Cuando se comienza el manejo de proyecciones y en qué consiste?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47784" cy="4495800"/>
          </a:xfrm>
        </p:spPr>
        <p:txBody>
          <a:bodyPr>
            <a:noAutofit/>
          </a:bodyPr>
          <a:lstStyle/>
          <a:p>
            <a:r>
              <a:rPr lang="es-ES" sz="2000" dirty="0" smtClean="0"/>
              <a:t>Parte del desarrollo de bases de datos.</a:t>
            </a:r>
          </a:p>
          <a:p>
            <a:r>
              <a:rPr lang="es-ES" sz="2000" dirty="0" smtClean="0"/>
              <a:t>Comienza después de la adquisición de datos.</a:t>
            </a:r>
          </a:p>
          <a:p>
            <a:r>
              <a:rPr lang="es-ES" sz="2000" dirty="0" smtClean="0"/>
              <a:t>Cualquier información cartográfica depende de los parámetros explícitos de proyección y coordenada.</a:t>
            </a:r>
          </a:p>
          <a:p>
            <a:r>
              <a:rPr lang="es-ES" sz="2000" dirty="0" smtClean="0"/>
              <a:t>Transformación de valores de coordenadas de un sistema de control horizontal a otro.</a:t>
            </a:r>
          </a:p>
          <a:p>
            <a:r>
              <a:rPr lang="es-ES" sz="2000" dirty="0" smtClean="0"/>
              <a:t>La transformación puede comprender cambio en:</a:t>
            </a:r>
          </a:p>
          <a:p>
            <a:pPr marL="0" indent="0">
              <a:buNone/>
            </a:pPr>
            <a:r>
              <a:rPr lang="es-ES" sz="2000" dirty="0" smtClean="0"/>
              <a:t>-Proyección</a:t>
            </a:r>
          </a:p>
          <a:p>
            <a:pPr marL="0" indent="0">
              <a:buNone/>
            </a:pPr>
            <a:r>
              <a:rPr lang="es-ES" sz="2000" dirty="0" smtClean="0"/>
              <a:t>-</a:t>
            </a:r>
            <a:r>
              <a:rPr lang="es-ES" sz="2000" dirty="0" err="1" smtClean="0"/>
              <a:t>Datum</a:t>
            </a:r>
            <a:r>
              <a:rPr lang="es-ES" sz="2000" dirty="0" smtClean="0"/>
              <a:t> y </a:t>
            </a:r>
          </a:p>
          <a:p>
            <a:pPr marL="0" indent="0">
              <a:buNone/>
            </a:pPr>
            <a:r>
              <a:rPr lang="es-ES" sz="2000" dirty="0" smtClean="0"/>
              <a:t>-Sistema de coordenadas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1930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¿Proyecciones y SIG?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631760" cy="4495800"/>
          </a:xfrm>
        </p:spPr>
        <p:txBody>
          <a:bodyPr>
            <a:normAutofit fontScale="92500"/>
          </a:bodyPr>
          <a:lstStyle/>
          <a:p>
            <a:r>
              <a:rPr lang="es-ES" dirty="0" smtClean="0"/>
              <a:t>Al utilizar información para analizar en SIG, debemos tomar en cuenta lo siguiente: diferentes fuentes, formatos y proyecciones.</a:t>
            </a:r>
          </a:p>
          <a:p>
            <a:r>
              <a:rPr lang="es-ES" dirty="0" smtClean="0"/>
              <a:t>Inclusive muchos de los sistemas de coordenadas pueden usar diversos </a:t>
            </a:r>
            <a:r>
              <a:rPr lang="es-ES" dirty="0" err="1" smtClean="0"/>
              <a:t>datum</a:t>
            </a:r>
            <a:r>
              <a:rPr lang="es-ES" dirty="0" smtClean="0"/>
              <a:t>.</a:t>
            </a:r>
          </a:p>
          <a:p>
            <a:r>
              <a:rPr lang="es-ES" dirty="0" smtClean="0"/>
              <a:t>Algunos datos solo están disponibles en un sistema de coordenadas o en una proyección especifica.</a:t>
            </a:r>
          </a:p>
          <a:p>
            <a:r>
              <a:rPr lang="es-ES" dirty="0" smtClean="0"/>
              <a:t>Otras veces la información de proyección y coordenadas no está documentada… esto puede ser problemático.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273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¿Proyecciones </a:t>
            </a:r>
            <a:r>
              <a:rPr lang="es-ES" sz="3200" dirty="0"/>
              <a:t>y SIG?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19792" cy="4495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proceso de establecer proyecciones y sistemas de coordenadas en SIG es continuo y común.</a:t>
            </a:r>
          </a:p>
          <a:p>
            <a:endParaRPr lang="es-ES" sz="2000" dirty="0" smtClean="0"/>
          </a:p>
          <a:p>
            <a:r>
              <a:rPr lang="es-ES" sz="2000" dirty="0" smtClean="0"/>
              <a:t>Hacer re-proyección es común  como parte del trabajo, esto puede ser debido a muchas razones como por ejemplo:</a:t>
            </a:r>
          </a:p>
          <a:p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La agencia gubernamental requiere la información en dos proyecciones distintas.</a:t>
            </a:r>
          </a:p>
          <a:p>
            <a:pPr>
              <a:buFontTx/>
              <a:buChar char="-"/>
            </a:pP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-el cliente necesita una capa de información en una proyección especifica.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78316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Que es la proyección en un mapa?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99712" cy="4495800"/>
          </a:xfrm>
        </p:spPr>
        <p:txBody>
          <a:bodyPr>
            <a:normAutofit/>
          </a:bodyPr>
          <a:lstStyle/>
          <a:p>
            <a:r>
              <a:rPr lang="es-ES" sz="2400" dirty="0" smtClean="0"/>
              <a:t>Se refiere al uso de cualquiera de los muchos métodos para representar la tridimensional superficie (curva) de la tierra en un plano... </a:t>
            </a:r>
          </a:p>
          <a:p>
            <a:endParaRPr lang="es-ES" sz="2400" dirty="0" smtClean="0"/>
          </a:p>
          <a:p>
            <a:r>
              <a:rPr lang="es-ES" sz="2400" dirty="0" smtClean="0"/>
              <a:t>Más específico: es la transformación sistemática de latitudes y longitudes en una esfera o en un elipsoide a un plano… </a:t>
            </a:r>
          </a:p>
          <a:p>
            <a:endParaRPr lang="es-ES" sz="2400" dirty="0" smtClean="0"/>
          </a:p>
          <a:p>
            <a:r>
              <a:rPr lang="es-ES" sz="2400" dirty="0"/>
              <a:t>Ó</a:t>
            </a:r>
            <a:r>
              <a:rPr lang="es-ES" sz="2400" dirty="0" smtClean="0"/>
              <a:t>sea que para que las necesitamos?</a:t>
            </a:r>
          </a:p>
          <a:p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04964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Proyecciones y su uso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175376" cy="4495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Estos métodos de conversión conllevan distorsión de la realidad en cuanto a forma, distancia, dirección o área en la tierra.</a:t>
            </a:r>
          </a:p>
          <a:p>
            <a:endParaRPr lang="es-ES" sz="2000" dirty="0" smtClean="0"/>
          </a:p>
          <a:p>
            <a:r>
              <a:rPr lang="es-ES" sz="2000" dirty="0" smtClean="0"/>
              <a:t>La bronca es que se esta representando una superficie curva en un plano…</a:t>
            </a:r>
          </a:p>
          <a:p>
            <a:endParaRPr lang="es-ES" sz="2000" dirty="0" smtClean="0"/>
          </a:p>
          <a:p>
            <a:r>
              <a:rPr lang="es-ES" sz="2000" dirty="0" smtClean="0"/>
              <a:t>La figura que mejor representa a la tierra es un globo </a:t>
            </a:r>
            <a:r>
              <a:rPr lang="es-ES" sz="2000" dirty="0" smtClean="0">
                <a:sym typeface="Wingdings" pitchFamily="2" charset="2"/>
              </a:rPr>
              <a:t> nos puede dar verdadera distancia, área, forma y dirección  (a la escala del globo).</a:t>
            </a:r>
            <a:endParaRPr lang="es-ES" sz="2000" dirty="0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04864"/>
            <a:ext cx="324036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75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Proyecciones y su uso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175376" cy="4495800"/>
          </a:xfrm>
        </p:spPr>
        <p:txBody>
          <a:bodyPr>
            <a:noAutofit/>
          </a:bodyPr>
          <a:lstStyle/>
          <a:p>
            <a:r>
              <a:rPr lang="es-ES" sz="2000" dirty="0" smtClean="0"/>
              <a:t>Muchas propiedades sobre la superficie terrestre:</a:t>
            </a:r>
          </a:p>
          <a:p>
            <a:pPr marL="0" indent="0">
              <a:buNone/>
            </a:pPr>
            <a:r>
              <a:rPr lang="es-ES" sz="2000" dirty="0" smtClean="0"/>
              <a:t>-Área</a:t>
            </a:r>
          </a:p>
          <a:p>
            <a:pPr marL="0" indent="0">
              <a:buNone/>
            </a:pPr>
            <a:r>
              <a:rPr lang="es-ES" sz="2000" dirty="0" smtClean="0"/>
              <a:t>-Forma</a:t>
            </a:r>
          </a:p>
          <a:p>
            <a:pPr marL="0" indent="0">
              <a:buNone/>
            </a:pPr>
            <a:r>
              <a:rPr lang="es-ES" sz="2000" dirty="0" smtClean="0"/>
              <a:t>-Dirección</a:t>
            </a:r>
          </a:p>
          <a:p>
            <a:pPr marL="0" indent="0">
              <a:buNone/>
            </a:pPr>
            <a:r>
              <a:rPr lang="es-ES" sz="2000" dirty="0" smtClean="0"/>
              <a:t>-Distancia</a:t>
            </a:r>
          </a:p>
          <a:p>
            <a:pPr marL="0" indent="0">
              <a:buNone/>
            </a:pPr>
            <a:r>
              <a:rPr lang="es-ES" sz="2000" dirty="0" smtClean="0"/>
              <a:t>-Escala</a:t>
            </a:r>
          </a:p>
          <a:p>
            <a:pPr marL="0" indent="0">
              <a:buNone/>
            </a:pPr>
            <a:r>
              <a:rPr lang="es-ES" sz="2000" dirty="0" smtClean="0"/>
              <a:t>-Ubicación</a:t>
            </a:r>
          </a:p>
          <a:p>
            <a:r>
              <a:rPr lang="es-ES" sz="2000" dirty="0" smtClean="0"/>
              <a:t>Las proyecciones se construyen para mantener al menos una de estas propiedades (lo mejor posible).</a:t>
            </a:r>
          </a:p>
          <a:p>
            <a:endParaRPr lang="es-ES" sz="2000" dirty="0" smtClean="0"/>
          </a:p>
          <a:p>
            <a:r>
              <a:rPr lang="es-ES" sz="2000" dirty="0" smtClean="0"/>
              <a:t>¿Cual proyección es la mejor?</a:t>
            </a:r>
            <a:r>
              <a:rPr lang="es-ES" sz="2000" dirty="0" smtClean="0">
                <a:sym typeface="Wingdings" panose="05000000000000000000" pitchFamily="2" charset="2"/>
              </a:rPr>
              <a:t> depende del objetivo del mapa…</a:t>
            </a:r>
          </a:p>
          <a:p>
            <a:endParaRPr lang="es-ES" sz="2000" dirty="0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345638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22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Proyecciones y su uso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47784" cy="5141168"/>
          </a:xfrm>
        </p:spPr>
        <p:txBody>
          <a:bodyPr>
            <a:normAutofit lnSpcReduction="10000"/>
          </a:bodyPr>
          <a:lstStyle/>
          <a:p>
            <a:r>
              <a:rPr lang="es-ES" sz="2400" dirty="0" smtClean="0"/>
              <a:t>OK, entonces… ¿por qué no usamos el globo y nos dejamos de cosas?</a:t>
            </a:r>
          </a:p>
          <a:p>
            <a:r>
              <a:rPr lang="es-ES" sz="2400" dirty="0" smtClean="0"/>
              <a:t>Las representaciones son a escala pequeña </a:t>
            </a:r>
            <a:r>
              <a:rPr lang="es-ES" sz="2400" dirty="0" smtClean="0">
                <a:sym typeface="Wingdings" pitchFamily="2" charset="2"/>
              </a:rPr>
              <a:t></a:t>
            </a:r>
            <a:r>
              <a:rPr lang="es-ES" sz="2400" dirty="0" smtClean="0"/>
              <a:t> difícil de utilizar. Así que los que hacen el </a:t>
            </a:r>
            <a:r>
              <a:rPr lang="es-ES" sz="2400" dirty="0" err="1" smtClean="0"/>
              <a:t>trabajo</a:t>
            </a:r>
            <a:r>
              <a:rPr lang="es-ES" sz="2400" dirty="0" err="1" smtClean="0">
                <a:sym typeface="Wingdings" panose="05000000000000000000" pitchFamily="2" charset="2"/>
              </a:rPr>
              <a:t></a:t>
            </a:r>
            <a:r>
              <a:rPr lang="es-ES" sz="2400" dirty="0" err="1" smtClean="0"/>
              <a:t>mapas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Todo mapa tiene una proyección asociada (esferoide a plano).</a:t>
            </a:r>
          </a:p>
          <a:p>
            <a:r>
              <a:rPr lang="es-ES" sz="2400" dirty="0" smtClean="0"/>
              <a:t>Toda proyección distorsiona distancia, forma, área y dirección</a:t>
            </a:r>
            <a:r>
              <a:rPr lang="es-ES" sz="2400" dirty="0" smtClean="0">
                <a:sym typeface="Wingdings" pitchFamily="2" charset="2"/>
              </a:rPr>
              <a:t></a:t>
            </a:r>
            <a:r>
              <a:rPr lang="es-ES" sz="2400" dirty="0" smtClean="0"/>
              <a:t> </a:t>
            </a:r>
            <a:r>
              <a:rPr lang="es-ES" sz="2400" dirty="0"/>
              <a:t>M</a:t>
            </a:r>
            <a:r>
              <a:rPr lang="es-ES" sz="2400" dirty="0" smtClean="0"/>
              <a:t>uchas veces preservan una característica a costa de las otras (para que el mapa?).</a:t>
            </a:r>
          </a:p>
          <a:p>
            <a:pPr marL="0" indent="0">
              <a:buNone/>
            </a:pPr>
            <a:r>
              <a:rPr lang="es-ES" sz="2400" dirty="0" smtClean="0"/>
              <a:t>-</a:t>
            </a:r>
            <a:r>
              <a:rPr lang="es-ES" sz="2400" dirty="0" err="1" smtClean="0"/>
              <a:t>Proj</a:t>
            </a:r>
            <a:r>
              <a:rPr lang="es-ES" sz="2400" dirty="0" smtClean="0"/>
              <a:t>. </a:t>
            </a:r>
            <a:r>
              <a:rPr lang="es-ES" sz="2400" dirty="0"/>
              <a:t>P</a:t>
            </a:r>
            <a:r>
              <a:rPr lang="es-ES" sz="2400" dirty="0" smtClean="0"/>
              <a:t>reservan distancia y dirección </a:t>
            </a:r>
            <a:r>
              <a:rPr lang="es-ES" sz="2400" dirty="0" smtClean="0">
                <a:sym typeface="Wingdings" pitchFamily="2" charset="2"/>
              </a:rPr>
              <a:t> </a:t>
            </a:r>
            <a:r>
              <a:rPr lang="es-ES" sz="2400" dirty="0" smtClean="0"/>
              <a:t>buena para navegación.</a:t>
            </a:r>
          </a:p>
          <a:p>
            <a:pPr marL="0" indent="0">
              <a:buNone/>
            </a:pPr>
            <a:r>
              <a:rPr lang="es-ES" sz="2400" dirty="0" smtClean="0"/>
              <a:t>-</a:t>
            </a:r>
            <a:r>
              <a:rPr lang="es-ES" sz="2400" dirty="0" err="1" smtClean="0"/>
              <a:t>Proj</a:t>
            </a:r>
            <a:r>
              <a:rPr lang="es-ES" sz="2400" dirty="0" smtClean="0"/>
              <a:t>. Preservan área y forma </a:t>
            </a:r>
            <a:r>
              <a:rPr lang="es-ES" sz="2400" dirty="0" smtClean="0">
                <a:sym typeface="Wingdings" pitchFamily="2" charset="2"/>
              </a:rPr>
              <a:t> mapeo de parcelas agrícolas.</a:t>
            </a:r>
            <a:endParaRPr lang="es-ES" sz="2400" dirty="0" smtClean="0"/>
          </a:p>
          <a:p>
            <a:pPr marL="0" indent="0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6194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Ejemplo de proyecciones (</a:t>
            </a:r>
            <a:r>
              <a:rPr lang="es-ES" sz="3200" dirty="0" err="1" smtClean="0"/>
              <a:t>Mercator</a:t>
            </a:r>
            <a:r>
              <a:rPr lang="es-ES" sz="3200" dirty="0" smtClean="0"/>
              <a:t>):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91800" cy="4495800"/>
          </a:xfrm>
        </p:spPr>
        <p:txBody>
          <a:bodyPr>
            <a:normAutofit/>
          </a:bodyPr>
          <a:lstStyle/>
          <a:p>
            <a:r>
              <a:rPr lang="es-ES" sz="2400" dirty="0" smtClean="0"/>
              <a:t>La proyección </a:t>
            </a:r>
            <a:r>
              <a:rPr lang="es-ES" sz="2400" dirty="0" err="1" smtClean="0"/>
              <a:t>Mercator</a:t>
            </a:r>
            <a:r>
              <a:rPr lang="es-ES" sz="2400" dirty="0" smtClean="0"/>
              <a:t> comprende la transformación de un esferoide a un cilindro que envuelve ese esferoide.</a:t>
            </a:r>
          </a:p>
          <a:p>
            <a:endParaRPr lang="es-ES" sz="2400" dirty="0" smtClean="0"/>
          </a:p>
          <a:p>
            <a:r>
              <a:rPr lang="es-ES" sz="2400" dirty="0" smtClean="0"/>
              <a:t>La distorsión en latitudes altas es obvia (ya que estos puntos están lejos del punto tangencial).</a:t>
            </a:r>
          </a:p>
          <a:p>
            <a:endParaRPr lang="es-ES" sz="2400" dirty="0" smtClean="0"/>
          </a:p>
          <a:p>
            <a:r>
              <a:rPr lang="es-ES" sz="2400" dirty="0" smtClean="0"/>
              <a:t>Muy común en SIG, esta familia de proyecciones cilíndricas se basa en el trabajo del </a:t>
            </a:r>
            <a:r>
              <a:rPr lang="es-ES" sz="2400" dirty="0"/>
              <a:t>geógrafo </a:t>
            </a:r>
            <a:r>
              <a:rPr lang="es-ES" sz="2400" dirty="0" smtClean="0"/>
              <a:t>de </a:t>
            </a:r>
            <a:r>
              <a:rPr lang="es-ES" sz="2400" dirty="0" err="1" smtClean="0"/>
              <a:t>Flanders</a:t>
            </a:r>
            <a:r>
              <a:rPr lang="es-ES" sz="2400" dirty="0" smtClean="0"/>
              <a:t>, Gerhard </a:t>
            </a:r>
            <a:r>
              <a:rPr lang="es-ES" sz="2400" dirty="0" err="1" smtClean="0"/>
              <a:t>Mercator</a:t>
            </a:r>
            <a:r>
              <a:rPr lang="es-ES" sz="2400" dirty="0" smtClean="0"/>
              <a:t> (1512-94). Excelente para navegación.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8961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Ejemplo de proyecciones </a:t>
            </a:r>
            <a:r>
              <a:rPr lang="es-ES" sz="3200" dirty="0" smtClean="0"/>
              <a:t>(Cónica):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/>
          </a:bodyPr>
          <a:lstStyle/>
          <a:p>
            <a:r>
              <a:rPr lang="es-ES" dirty="0"/>
              <a:t>S</a:t>
            </a:r>
            <a:r>
              <a:rPr lang="es-ES" dirty="0" smtClean="0"/>
              <a:t>e </a:t>
            </a:r>
            <a:r>
              <a:rPr lang="es-ES" dirty="0"/>
              <a:t>obtiene proyectando los elementos de la superficie esférica terrestre sobre una superficie cónica tangente, tomando el vértice en el eje que une los dos polos</a:t>
            </a:r>
            <a:r>
              <a:rPr lang="es-ES" dirty="0" smtClean="0"/>
              <a:t>.</a:t>
            </a:r>
          </a:p>
          <a:p>
            <a:r>
              <a:rPr lang="es-ES" dirty="0" smtClean="0"/>
              <a:t>La proyección cónica también se traduce de la misma forma en un plano.</a:t>
            </a:r>
            <a:endParaRPr lang="es-ES" dirty="0"/>
          </a:p>
          <a:p>
            <a:r>
              <a:rPr lang="es-ES" dirty="0" smtClean="0"/>
              <a:t>La zona polar es distorsionada, mientras que las regiones tangenciales al cono tienen buena precisión.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59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Ejemplo de un sistema de coordenadas muy usado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775776" cy="4495800"/>
          </a:xfrm>
        </p:spPr>
        <p:txBody>
          <a:bodyPr>
            <a:normAutofit/>
          </a:bodyPr>
          <a:lstStyle/>
          <a:p>
            <a:r>
              <a:rPr lang="es-ES" sz="2000" dirty="0"/>
              <a:t>El Universal </a:t>
            </a:r>
            <a:r>
              <a:rPr lang="es-ES" sz="2000" dirty="0" err="1"/>
              <a:t>Transverse</a:t>
            </a:r>
            <a:r>
              <a:rPr lang="es-ES" sz="2000" dirty="0"/>
              <a:t> </a:t>
            </a:r>
            <a:r>
              <a:rPr lang="es-ES" sz="2000" dirty="0" err="1"/>
              <a:t>Mercator</a:t>
            </a:r>
            <a:r>
              <a:rPr lang="es-ES" sz="2000" dirty="0"/>
              <a:t> (UTM</a:t>
            </a:r>
            <a:r>
              <a:rPr lang="es-ES" sz="2000" dirty="0" smtClean="0"/>
              <a:t>) fue desarrollado por la armada de EU en 1947.</a:t>
            </a:r>
          </a:p>
          <a:p>
            <a:endParaRPr lang="es-ES" sz="2000" dirty="0" smtClean="0"/>
          </a:p>
          <a:p>
            <a:r>
              <a:rPr lang="es-ES" sz="2000" dirty="0" smtClean="0"/>
              <a:t>Integra un sistema de mapeo, de proyección y sistema de coordenadas.</a:t>
            </a:r>
          </a:p>
          <a:p>
            <a:endParaRPr lang="es-ES" sz="2000" dirty="0" smtClean="0"/>
          </a:p>
          <a:p>
            <a:r>
              <a:rPr lang="es-ES" sz="2000" dirty="0" smtClean="0"/>
              <a:t>El sistema divide la tierra entre los 80 grados norte y los 80 grados sur, en 60 zonas de 6 grados.</a:t>
            </a:r>
          </a:p>
          <a:p>
            <a:endParaRPr lang="es-ES" sz="2000" dirty="0" smtClean="0"/>
          </a:p>
          <a:p>
            <a:r>
              <a:rPr lang="es-ES" sz="2000" dirty="0" smtClean="0"/>
              <a:t>Cada zona 666000 </a:t>
            </a:r>
            <a:r>
              <a:rPr lang="es-ES" sz="2000" dirty="0" err="1" smtClean="0"/>
              <a:t>mt</a:t>
            </a:r>
            <a:r>
              <a:rPr lang="es-ES" sz="2000" dirty="0" smtClean="0"/>
              <a:t>. de acho en el ecuador. Del meridiano 180 provienen las zonas de la 1 a la 60.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62192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Sistemas de Coordenadas (UTM)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19792" cy="4495800"/>
          </a:xfrm>
        </p:spPr>
        <p:txBody>
          <a:bodyPr>
            <a:noAutofit/>
          </a:bodyPr>
          <a:lstStyle/>
          <a:p>
            <a:r>
              <a:rPr lang="es-ES" sz="2000" dirty="0" smtClean="0"/>
              <a:t>Este sistema es una familia de proyecciones (una para cada zona).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En cada zona hay un desfase de -40000 m a cada lado de cada cuadrante, así que el origen de cada zona comienza en la zona a su oeste. 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Así, objetos que apenas caen fuera de la </a:t>
            </a:r>
            <a:r>
              <a:rPr lang="es-ES" sz="2000" dirty="0"/>
              <a:t>z</a:t>
            </a:r>
            <a:r>
              <a:rPr lang="es-ES" sz="2000" dirty="0" smtClean="0"/>
              <a:t>ona pueden ser normalizados a otra zona y tener un valor de x positivo, además de evitar distorsión.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02176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Transformación de proyección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19792" cy="4495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Se realiza mediante dos pasos:</a:t>
            </a:r>
          </a:p>
          <a:p>
            <a:endParaRPr lang="es-ES" sz="2000" dirty="0" smtClean="0"/>
          </a:p>
          <a:p>
            <a:r>
              <a:rPr lang="es-ES" sz="2000" i="1" dirty="0" smtClean="0"/>
              <a:t>Inversión de la proyección</a:t>
            </a:r>
            <a:r>
              <a:rPr lang="es-ES" sz="2000" dirty="0" smtClean="0"/>
              <a:t>: las coordenadas son convertidas de una proyección dada a coordenadas geográficas en una esfera.</a:t>
            </a:r>
          </a:p>
          <a:p>
            <a:endParaRPr lang="es-ES" sz="2000" dirty="0" smtClean="0"/>
          </a:p>
          <a:p>
            <a:r>
              <a:rPr lang="es-ES" sz="2000" i="1" dirty="0" smtClean="0"/>
              <a:t>Transformación: </a:t>
            </a:r>
            <a:r>
              <a:rPr lang="es-ES" sz="2000" dirty="0" smtClean="0"/>
              <a:t>cambia las coordenadas geográficas (esfera) a la proyección deseada.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86736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Sistemas de coordenadas: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775776" cy="4495800"/>
          </a:xfrm>
        </p:spPr>
        <p:txBody>
          <a:bodyPr>
            <a:normAutofit/>
          </a:bodyPr>
          <a:lstStyle/>
          <a:p>
            <a:r>
              <a:rPr lang="es-ES" sz="2200" dirty="0" smtClean="0"/>
              <a:t>Marco fijo de referencia superpuesto sobre una superficie de un área para designar posición de puntos en ella.</a:t>
            </a:r>
          </a:p>
          <a:p>
            <a:endParaRPr lang="es-ES" sz="2200" dirty="0" smtClean="0"/>
          </a:p>
          <a:p>
            <a:r>
              <a:rPr lang="es-ES" sz="2200" dirty="0" smtClean="0"/>
              <a:t>Para objetos esféricos como la tierra (mas o menos) se puede utilizar el sistema de coordenadas geográfico.</a:t>
            </a:r>
          </a:p>
          <a:p>
            <a:endParaRPr lang="es-ES" sz="2200" dirty="0" smtClean="0"/>
          </a:p>
          <a:p>
            <a:r>
              <a:rPr lang="es-ES" sz="2200" dirty="0" smtClean="0"/>
              <a:t>Conformado por líneas paralelas de latitud, intersectadas por círculos.</a:t>
            </a:r>
          </a:p>
          <a:p>
            <a:endParaRPr lang="es-ES" sz="2200" dirty="0" smtClean="0"/>
          </a:p>
          <a:p>
            <a:r>
              <a:rPr lang="es-ES" sz="2200" dirty="0" smtClean="0"/>
              <a:t>Se pueden utilizar coordenadas cartesianas para mapas que han sido proyectadas en un plano.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903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Sistemas de coordenadas: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988840"/>
            <a:ext cx="7848872" cy="4495800"/>
          </a:xfrm>
        </p:spPr>
        <p:txBody>
          <a:bodyPr>
            <a:normAutofit/>
          </a:bodyPr>
          <a:lstStyle/>
          <a:p>
            <a:r>
              <a:rPr lang="es-ES" sz="2200" dirty="0" smtClean="0"/>
              <a:t>Todos los sistemas de coordenadas son basados en </a:t>
            </a:r>
            <a:r>
              <a:rPr lang="es-ES" sz="2200" dirty="0" err="1" smtClean="0"/>
              <a:t>datum</a:t>
            </a:r>
            <a:r>
              <a:rPr lang="es-ES" sz="2200" dirty="0" smtClean="0"/>
              <a:t> y elipsoide de referencia, pueden incluir parámetros tales como origen, meridiano central y cambios en ejes.</a:t>
            </a:r>
          </a:p>
          <a:p>
            <a:endParaRPr lang="es-ES" sz="2200" dirty="0" smtClean="0"/>
          </a:p>
          <a:p>
            <a:endParaRPr lang="es-ES" sz="2200" dirty="0" smtClean="0"/>
          </a:p>
          <a:p>
            <a:r>
              <a:rPr lang="es-ES" sz="2200" dirty="0" smtClean="0"/>
              <a:t>Se aplican a datos proyectados en superficies planas</a:t>
            </a:r>
            <a:r>
              <a:rPr lang="es-ES" dirty="0" smtClean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17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Conclusiones: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988840"/>
            <a:ext cx="7992888" cy="4495800"/>
          </a:xfrm>
        </p:spPr>
        <p:txBody>
          <a:bodyPr>
            <a:normAutofit/>
          </a:bodyPr>
          <a:lstStyle/>
          <a:p>
            <a:r>
              <a:rPr lang="es-ES" sz="2200" dirty="0" smtClean="0"/>
              <a:t>Proyecciones nos ayudan a </a:t>
            </a:r>
            <a:r>
              <a:rPr lang="es-ES" sz="2200" dirty="0" err="1" smtClean="0"/>
              <a:t>planar</a:t>
            </a:r>
            <a:r>
              <a:rPr lang="es-ES" sz="2200" dirty="0" smtClean="0"/>
              <a:t> la tierra, para poder representarla en un mapa.</a:t>
            </a:r>
          </a:p>
          <a:p>
            <a:endParaRPr lang="es-ES" sz="2200" dirty="0" smtClean="0"/>
          </a:p>
          <a:p>
            <a:r>
              <a:rPr lang="es-ES" sz="2200" dirty="0" smtClean="0"/>
              <a:t>Mapas proyectados = mapas que sirven de algo= buenos mapas.</a:t>
            </a:r>
          </a:p>
          <a:p>
            <a:endParaRPr lang="es-ES" sz="2200" dirty="0" smtClean="0"/>
          </a:p>
          <a:p>
            <a:r>
              <a:rPr lang="es-ES" sz="2200" dirty="0" smtClean="0"/>
              <a:t>Hay muchos tipos de proyección, dependiendo del uso del mapa.</a:t>
            </a:r>
          </a:p>
          <a:p>
            <a:endParaRPr lang="es-ES" sz="2200" dirty="0"/>
          </a:p>
          <a:p>
            <a:r>
              <a:rPr lang="es-ES" sz="2200" dirty="0" smtClean="0"/>
              <a:t>Cada proyección conserva al menos un una propiedad de la superficie terrestre.</a:t>
            </a:r>
          </a:p>
          <a:p>
            <a:endParaRPr lang="es-ES" sz="2200" dirty="0"/>
          </a:p>
          <a:p>
            <a:r>
              <a:rPr lang="es-ES" sz="2200" dirty="0" smtClean="0"/>
              <a:t>Sistema de coordenadas sirve para ubicarnos.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18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278</TotalTime>
  <Words>1159</Words>
  <Application>Microsoft Office PowerPoint</Application>
  <PresentationFormat>Presentación en pantalla (4:3)</PresentationFormat>
  <Paragraphs>125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Tw Cen MT</vt:lpstr>
      <vt:lpstr>Wingdings</vt:lpstr>
      <vt:lpstr>Wingdings 2</vt:lpstr>
      <vt:lpstr>Intermedio</vt:lpstr>
      <vt:lpstr>GEOREFERNCIACION…2</vt:lpstr>
      <vt:lpstr>¿Que vamos a ver hoy?</vt:lpstr>
      <vt:lpstr>Proyecciones y coordenadas</vt:lpstr>
      <vt:lpstr>¿Cuando se comienza el manejo de proyecciones y en qué consiste?</vt:lpstr>
      <vt:lpstr>¿Proyecciones y SIG?</vt:lpstr>
      <vt:lpstr>¿Proyecciones y SIG?</vt:lpstr>
      <vt:lpstr>Que es la proyección en un mapa?</vt:lpstr>
      <vt:lpstr>Proyecciones y su uso</vt:lpstr>
      <vt:lpstr>Proyecciones y su uso</vt:lpstr>
      <vt:lpstr>Proyecciones y su uso</vt:lpstr>
      <vt:lpstr>Ejemplo de proyecciones (Mercator):</vt:lpstr>
      <vt:lpstr>Ejemplo de proyecciones (Cónica):</vt:lpstr>
      <vt:lpstr>Ejemplo de un sistema de coordenadas muy usado</vt:lpstr>
      <vt:lpstr>Sistemas de Coordenadas (UTM)</vt:lpstr>
      <vt:lpstr>Transformación de proyección</vt:lpstr>
      <vt:lpstr>Sistemas de coordenadas:</vt:lpstr>
      <vt:lpstr>Sistemas de coordenadas:</vt:lpstr>
      <vt:lpstr>Conclusiones: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GEOREFERNCIACION…2</dc:title>
  <dc:creator>Raul</dc:creator>
  <cp:lastModifiedBy>Revisor</cp:lastModifiedBy>
  <cp:revision>37</cp:revision>
  <dcterms:created xsi:type="dcterms:W3CDTF">2013-01-30T16:49:26Z</dcterms:created>
  <dcterms:modified xsi:type="dcterms:W3CDTF">2017-10-25T16:41:59Z</dcterms:modified>
</cp:coreProperties>
</file>