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  <p:sldMasterId id="2147483888" r:id="rId2"/>
  </p:sldMasterIdLst>
  <p:sldIdLst>
    <p:sldId id="273" r:id="rId3"/>
    <p:sldId id="256" r:id="rId4"/>
    <p:sldId id="257" r:id="rId5"/>
    <p:sldId id="258" r:id="rId6"/>
    <p:sldId id="259" r:id="rId7"/>
    <p:sldId id="260" r:id="rId8"/>
    <p:sldId id="276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9" r:id="rId17"/>
    <p:sldId id="270" r:id="rId18"/>
    <p:sldId id="272" r:id="rId19"/>
    <p:sldId id="271" r:id="rId20"/>
    <p:sldId id="274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442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171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21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068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69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441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74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5538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4004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531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19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C82728E-F2DC-47FB-8022-9D829168A1C0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DDA46D68-6ED7-43FC-A431-20B70C6EB775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786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Clase Pasada….</a:t>
            </a:r>
            <a:endParaRPr lang="es-MX" dirty="0"/>
          </a:p>
        </p:txBody>
      </p:sp>
      <p:sp>
        <p:nvSpPr>
          <p:cNvPr id="4" name="Rectángulo 3"/>
          <p:cNvSpPr/>
          <p:nvPr/>
        </p:nvSpPr>
        <p:spPr>
          <a:xfrm>
            <a:off x="467544" y="1556792"/>
            <a:ext cx="4572000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s-ES" sz="2000" dirty="0" smtClean="0">
                <a:solidFill>
                  <a:prstClr val="white"/>
                </a:solidFill>
                <a:latin typeface="Arial"/>
              </a:rPr>
              <a:t>¿Como es </a:t>
            </a:r>
            <a:r>
              <a:rPr lang="es-ES" sz="2000" dirty="0">
                <a:solidFill>
                  <a:prstClr val="white"/>
                </a:solidFill>
                <a:latin typeface="Arial"/>
              </a:rPr>
              <a:t>la tierra?</a:t>
            </a:r>
          </a:p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s-ES" sz="2000" dirty="0" smtClean="0">
                <a:solidFill>
                  <a:prstClr val="white"/>
                </a:solidFill>
                <a:latin typeface="Arial"/>
              </a:rPr>
              <a:t>Geodesia</a:t>
            </a:r>
            <a:endParaRPr lang="es-ES" sz="2000" dirty="0">
              <a:solidFill>
                <a:prstClr val="white"/>
              </a:solidFill>
              <a:latin typeface="Arial"/>
            </a:endParaRPr>
          </a:p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s-ES" sz="2000" dirty="0" smtClean="0">
                <a:solidFill>
                  <a:prstClr val="white"/>
                </a:solidFill>
                <a:latin typeface="Arial"/>
              </a:rPr>
              <a:t>Geoide</a:t>
            </a:r>
          </a:p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s-ES" sz="2000" dirty="0" smtClean="0">
                <a:solidFill>
                  <a:prstClr val="white"/>
                </a:solidFill>
                <a:latin typeface="Arial"/>
              </a:rPr>
              <a:t>Elipsoides </a:t>
            </a:r>
            <a:r>
              <a:rPr lang="es-ES" sz="2000" dirty="0">
                <a:solidFill>
                  <a:prstClr val="white"/>
                </a:solidFill>
                <a:latin typeface="Arial"/>
              </a:rPr>
              <a:t>de </a:t>
            </a:r>
            <a:r>
              <a:rPr lang="es-ES" sz="2000" dirty="0" smtClean="0">
                <a:solidFill>
                  <a:prstClr val="white"/>
                </a:solidFill>
                <a:latin typeface="Arial"/>
              </a:rPr>
              <a:t>referencia.. ¿Por qué </a:t>
            </a:r>
            <a:r>
              <a:rPr lang="es-ES" sz="2000" dirty="0">
                <a:solidFill>
                  <a:prstClr val="white"/>
                </a:solidFill>
                <a:latin typeface="Arial"/>
              </a:rPr>
              <a:t>los utilizamos?</a:t>
            </a:r>
          </a:p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s-ES" sz="2000" dirty="0" smtClean="0">
                <a:solidFill>
                  <a:prstClr val="white"/>
                </a:solidFill>
                <a:latin typeface="Arial"/>
              </a:rPr>
              <a:t>¿Que </a:t>
            </a:r>
            <a:r>
              <a:rPr lang="es-ES" sz="2000" dirty="0">
                <a:solidFill>
                  <a:prstClr val="white"/>
                </a:solidFill>
                <a:latin typeface="Arial"/>
              </a:rPr>
              <a:t>es un </a:t>
            </a:r>
            <a:r>
              <a:rPr lang="es-ES" sz="2000" dirty="0" err="1">
                <a:solidFill>
                  <a:prstClr val="white"/>
                </a:solidFill>
                <a:latin typeface="Arial"/>
              </a:rPr>
              <a:t>Datum</a:t>
            </a:r>
            <a:r>
              <a:rPr lang="es-ES" sz="2000" dirty="0">
                <a:solidFill>
                  <a:prstClr val="white"/>
                </a:solidFill>
                <a:latin typeface="Arial"/>
              </a:rPr>
              <a:t>? </a:t>
            </a:r>
            <a:r>
              <a:rPr lang="es-ES" sz="2000" dirty="0" smtClean="0">
                <a:solidFill>
                  <a:prstClr val="white"/>
                </a:solidFill>
                <a:latin typeface="Arial"/>
              </a:rPr>
              <a:t>¿Como </a:t>
            </a:r>
            <a:r>
              <a:rPr lang="es-ES" sz="2000" dirty="0">
                <a:solidFill>
                  <a:prstClr val="white"/>
                </a:solidFill>
                <a:latin typeface="Arial"/>
              </a:rPr>
              <a:t>nos ayuda</a:t>
            </a:r>
            <a:r>
              <a:rPr lang="es-ES" sz="2000" dirty="0" smtClean="0">
                <a:solidFill>
                  <a:prstClr val="white"/>
                </a:solidFill>
                <a:latin typeface="Arial"/>
              </a:rPr>
              <a:t>?</a:t>
            </a:r>
          </a:p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s-MX" sz="2000" dirty="0">
                <a:solidFill>
                  <a:prstClr val="white"/>
                </a:solidFill>
                <a:latin typeface="Arial"/>
              </a:rPr>
              <a:t>C</a:t>
            </a:r>
            <a:r>
              <a:rPr lang="es-MX" sz="2000" dirty="0" smtClean="0">
                <a:solidFill>
                  <a:prstClr val="white"/>
                </a:solidFill>
                <a:latin typeface="Arial"/>
              </a:rPr>
              <a:t>oordenada </a:t>
            </a:r>
            <a:r>
              <a:rPr lang="es-MX" sz="2000" dirty="0">
                <a:solidFill>
                  <a:prstClr val="white"/>
                </a:solidFill>
                <a:latin typeface="Arial"/>
              </a:rPr>
              <a:t>y proyecciones</a:t>
            </a:r>
          </a:p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s-MX" sz="2000" dirty="0" smtClean="0">
                <a:solidFill>
                  <a:prstClr val="white"/>
                </a:solidFill>
                <a:latin typeface="Arial"/>
              </a:rPr>
              <a:t>Proyecciones </a:t>
            </a:r>
            <a:r>
              <a:rPr lang="es-MX" sz="2000" dirty="0">
                <a:solidFill>
                  <a:prstClr val="white"/>
                </a:solidFill>
                <a:latin typeface="Arial"/>
              </a:rPr>
              <a:t>y transformaciones</a:t>
            </a:r>
          </a:p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s-MX" sz="2000" dirty="0">
                <a:solidFill>
                  <a:prstClr val="white"/>
                </a:solidFill>
                <a:latin typeface="Arial"/>
              </a:rPr>
              <a:t>Sistemas de coordenadas</a:t>
            </a:r>
          </a:p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endParaRPr lang="es-ES" sz="2000" dirty="0" smtClean="0">
              <a:solidFill>
                <a:prstClr val="white"/>
              </a:solidFill>
              <a:latin typeface="Arial"/>
            </a:endParaRPr>
          </a:p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endParaRPr lang="es-ES" sz="2000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033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1628800"/>
            <a:ext cx="5470376" cy="152400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Error e incertidumbre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3717032"/>
            <a:ext cx="7453808" cy="1512168"/>
          </a:xfrm>
        </p:spPr>
        <p:txBody>
          <a:bodyPr>
            <a:normAutofit/>
          </a:bodyPr>
          <a:lstStyle/>
          <a:p>
            <a:r>
              <a:rPr lang="es-ES" sz="2000" dirty="0"/>
              <a:t>3.Filosofía del </a:t>
            </a:r>
            <a:r>
              <a:rPr lang="es-ES" sz="2000" dirty="0" smtClean="0"/>
              <a:t>SIG </a:t>
            </a:r>
          </a:p>
          <a:p>
            <a:r>
              <a:rPr lang="es-ES" dirty="0"/>
              <a:t>Clase: </a:t>
            </a:r>
            <a:r>
              <a:rPr lang="es-ES" smtClean="0"/>
              <a:t>Sensoría</a:t>
            </a:r>
            <a:r>
              <a:rPr lang="es-ES" dirty="0" smtClean="0"/>
              <a:t> </a:t>
            </a:r>
            <a:r>
              <a:rPr lang="es-ES" dirty="0"/>
              <a:t>Remota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95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Por que estudiarlos?</a:t>
            </a:r>
            <a:endParaRPr lang="es-ES" sz="3200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3733800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pPr marL="68580" indent="0">
              <a:buNone/>
            </a:pPr>
            <a:r>
              <a:rPr lang="es-ES" sz="3200" dirty="0" smtClean="0"/>
              <a:t>Toda información espacial tiene alguna forma de exactitud, la cual puede llevar a una incertidumbre en resultados cuando esta se usa como parte de un análisis o modelo.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5755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Conceptos:</a:t>
            </a:r>
            <a:endParaRPr lang="es-ES" sz="3200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85800" y="1600200"/>
            <a:ext cx="4102224" cy="4205064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Exactitud: </a:t>
            </a:r>
          </a:p>
          <a:p>
            <a:pPr marL="68580" indent="0">
              <a:buNone/>
            </a:pPr>
            <a:r>
              <a:rPr lang="es-ES" dirty="0" smtClean="0"/>
              <a:t>(Relación entre el objetivo y la verdad) una alta exactitud es representada por una pequeña diferencia entre el resultado o medición y una cantidad conocida.</a:t>
            </a:r>
          </a:p>
          <a:p>
            <a:endParaRPr lang="es-ES" dirty="0" smtClean="0"/>
          </a:p>
          <a:p>
            <a:r>
              <a:rPr lang="es-ES" dirty="0" smtClean="0"/>
              <a:t>Precisión: </a:t>
            </a:r>
          </a:p>
          <a:p>
            <a:pPr marL="68580" indent="0">
              <a:buNone/>
            </a:pPr>
            <a:r>
              <a:rPr lang="es-ES" dirty="0" smtClean="0"/>
              <a:t>(Relación entre resultados o mediciones individuales) una alta precisión está representada por pequeñas diferencias en un “set” de resultados o mediciones.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32773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Conceptos: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800" y="1600200"/>
            <a:ext cx="4750296" cy="406104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Error</a:t>
            </a:r>
            <a:r>
              <a:rPr lang="es-ES" dirty="0" smtClean="0"/>
              <a:t>: </a:t>
            </a:r>
          </a:p>
          <a:p>
            <a:pPr marL="68580" indent="0">
              <a:buNone/>
            </a:pPr>
            <a:r>
              <a:rPr lang="es-ES" dirty="0"/>
              <a:t>M</a:t>
            </a:r>
            <a:r>
              <a:rPr lang="es-ES" dirty="0" smtClean="0"/>
              <a:t>edidas basadas en una cantidad conocida para comparar las observaciones contra las predicciones.</a:t>
            </a:r>
          </a:p>
          <a:p>
            <a:endParaRPr lang="es-ES" dirty="0"/>
          </a:p>
          <a:p>
            <a:r>
              <a:rPr lang="es-ES" dirty="0"/>
              <a:t>Incertidumbre</a:t>
            </a:r>
            <a:r>
              <a:rPr lang="es-ES" dirty="0" smtClean="0"/>
              <a:t>: </a:t>
            </a:r>
          </a:p>
          <a:p>
            <a:pPr marL="68580" indent="0">
              <a:buNone/>
            </a:pPr>
            <a:r>
              <a:rPr lang="es-ES" dirty="0" smtClean="0"/>
              <a:t>(Medida de confiabilidad en los resultados, ¿que tanto los insumos afectan la confiabilidad de un resultado?) en un análisis de sensibilidad se evalúan los resultados de modelos a </a:t>
            </a:r>
            <a:r>
              <a:rPr lang="es-ES" dirty="0" err="1" smtClean="0"/>
              <a:t>travéz</a:t>
            </a:r>
            <a:r>
              <a:rPr lang="es-ES" dirty="0" smtClean="0"/>
              <a:t> de un amplio universo de parámetros potenciales y coeficientes de entrada en valores.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99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Fuentes de error en análisis </a:t>
            </a:r>
            <a:r>
              <a:rPr lang="es-ES" sz="3200" dirty="0" err="1" smtClean="0"/>
              <a:t>Sig</a:t>
            </a:r>
            <a:r>
              <a:rPr lang="es-ES" sz="3200" dirty="0" smtClean="0"/>
              <a:t>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31840" y="1600201"/>
            <a:ext cx="3816424" cy="1180727"/>
          </a:xfrm>
        </p:spPr>
        <p:txBody>
          <a:bodyPr/>
          <a:lstStyle/>
          <a:p>
            <a:r>
              <a:rPr lang="es-ES" dirty="0" smtClean="0"/>
              <a:t>1. El cambio es tan rápido?</a:t>
            </a:r>
            <a:endParaRPr lang="es-ES" dirty="0"/>
          </a:p>
        </p:txBody>
      </p:sp>
      <p:graphicFrame>
        <p:nvGraphicFramePr>
          <p:cNvPr id="4" name="Object 70"/>
          <p:cNvGraphicFramePr>
            <a:graphicFrameLocks noChangeAspect="1"/>
          </p:cNvGraphicFramePr>
          <p:nvPr/>
        </p:nvGraphicFramePr>
        <p:xfrm>
          <a:off x="271463" y="1500188"/>
          <a:ext cx="2928937" cy="279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" name="Bitmap Image" r:id="rId3" imgW="2048161" imgH="1952898" progId="PBrush">
                  <p:embed/>
                </p:oleObj>
              </mc:Choice>
              <mc:Fallback>
                <p:oleObj name="Bitmap Image" r:id="rId3" imgW="2048161" imgH="1952898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3" y="1500188"/>
                        <a:ext cx="2928937" cy="279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1"/>
          <p:cNvGraphicFramePr>
            <a:graphicFrameLocks noChangeAspect="1"/>
          </p:cNvGraphicFramePr>
          <p:nvPr/>
        </p:nvGraphicFramePr>
        <p:xfrm>
          <a:off x="2827338" y="2909888"/>
          <a:ext cx="3148012" cy="298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Bitmap Image" r:id="rId5" imgW="2038095" imgH="1933333" progId="PBrush">
                  <p:embed/>
                </p:oleObj>
              </mc:Choice>
              <mc:Fallback>
                <p:oleObj name="Bitmap Image" r:id="rId5" imgW="2038095" imgH="1933333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7338" y="2909888"/>
                        <a:ext cx="3148012" cy="298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9"/>
          <p:cNvGraphicFramePr>
            <a:graphicFrameLocks noChangeAspect="1"/>
          </p:cNvGraphicFramePr>
          <p:nvPr/>
        </p:nvGraphicFramePr>
        <p:xfrm>
          <a:off x="5449888" y="3790950"/>
          <a:ext cx="2927350" cy="280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Bitmap Image" r:id="rId7" imgW="2019048" imgH="1933333" progId="PBrush">
                  <p:embed/>
                </p:oleObj>
              </mc:Choice>
              <mc:Fallback>
                <p:oleObj name="Bitmap Image" r:id="rId7" imgW="2019048" imgH="1933333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9888" y="3790950"/>
                        <a:ext cx="2927350" cy="280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2"/>
          <p:cNvGraphicFramePr>
            <a:graphicFrameLocks noChangeAspect="1"/>
          </p:cNvGraphicFramePr>
          <p:nvPr/>
        </p:nvGraphicFramePr>
        <p:xfrm>
          <a:off x="7181850" y="1566863"/>
          <a:ext cx="1676400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Bitmap Image" r:id="rId9" imgW="1676634" imgH="2448267" progId="PBrush">
                  <p:embed/>
                </p:oleObj>
              </mc:Choice>
              <mc:Fallback>
                <p:oleObj name="Bitmap Image" r:id="rId9" imgW="1676634" imgH="244826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1850" y="1566863"/>
                        <a:ext cx="1676400" cy="244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3"/>
          <p:cNvSpPr>
            <a:spLocks noChangeArrowheads="1"/>
          </p:cNvSpPr>
          <p:nvPr/>
        </p:nvSpPr>
        <p:spPr bwMode="auto">
          <a:xfrm>
            <a:off x="423863" y="6086475"/>
            <a:ext cx="34420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NOAA Coastal Services Center</a:t>
            </a:r>
          </a:p>
        </p:txBody>
      </p:sp>
      <p:sp>
        <p:nvSpPr>
          <p:cNvPr id="9" name="Rectangle 74"/>
          <p:cNvSpPr>
            <a:spLocks noChangeArrowheads="1"/>
          </p:cNvSpPr>
          <p:nvPr/>
        </p:nvSpPr>
        <p:spPr bwMode="auto">
          <a:xfrm>
            <a:off x="512763" y="6461125"/>
            <a:ext cx="27367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http://www.csc.noaa.gov/</a:t>
            </a:r>
          </a:p>
        </p:txBody>
      </p:sp>
    </p:spTree>
    <p:extLst>
      <p:ext uri="{BB962C8B-B14F-4D97-AF65-F5344CB8AC3E}">
        <p14:creationId xmlns:p14="http://schemas.microsoft.com/office/powerpoint/2010/main" val="6267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b="1" dirty="0" smtClean="0"/>
              <a:t>Clasificaciones</a:t>
            </a:r>
            <a:endParaRPr lang="es-MX" sz="2800" b="1" dirty="0"/>
          </a:p>
        </p:txBody>
      </p:sp>
      <p:sp>
        <p:nvSpPr>
          <p:cNvPr id="6" name="5 Rectángulo"/>
          <p:cNvSpPr/>
          <p:nvPr/>
        </p:nvSpPr>
        <p:spPr>
          <a:xfrm>
            <a:off x="5508104" y="1196752"/>
            <a:ext cx="43204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pic>
        <p:nvPicPr>
          <p:cNvPr id="8" name="Picture 4" descr="2009_classification.tif"/>
          <p:cNvPicPr>
            <a:picLocks noChangeAspect="1"/>
          </p:cNvPicPr>
          <p:nvPr/>
        </p:nvPicPr>
        <p:blipFill>
          <a:blip r:embed="rId2" cstate="print"/>
          <a:srcRect l="12498" t="11861" r="7813" b="9659"/>
          <a:stretch>
            <a:fillRect/>
          </a:stretch>
        </p:blipFill>
        <p:spPr bwMode="auto">
          <a:xfrm>
            <a:off x="5105400" y="1066799"/>
            <a:ext cx="4038600" cy="5147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1988_classification.tif"/>
          <p:cNvPicPr>
            <a:picLocks noChangeAspect="1"/>
          </p:cNvPicPr>
          <p:nvPr/>
        </p:nvPicPr>
        <p:blipFill>
          <a:blip r:embed="rId3" cstate="print"/>
          <a:srcRect l="12500" t="11861" r="7813" b="9659"/>
          <a:stretch>
            <a:fillRect/>
          </a:stretch>
        </p:blipFill>
        <p:spPr bwMode="auto">
          <a:xfrm>
            <a:off x="0" y="1142999"/>
            <a:ext cx="4038600" cy="5147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3923928" y="2852936"/>
            <a:ext cx="2304256" cy="2895750"/>
            <a:chOff x="3851920" y="2852936"/>
            <a:chExt cx="2304256" cy="28957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23928" y="3038099"/>
              <a:ext cx="2232248" cy="2710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Box 10"/>
            <p:cNvSpPr txBox="1"/>
            <p:nvPr/>
          </p:nvSpPr>
          <p:spPr>
            <a:xfrm>
              <a:off x="3851920" y="28529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>
                  <a:solidFill>
                    <a:prstClr val="black"/>
                  </a:solidFill>
                </a:rPr>
                <a:t>Cobertura</a:t>
              </a:r>
              <a:endParaRPr lang="es-MX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2123728" y="5745160"/>
            <a:ext cx="504056" cy="122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36296" y="5661248"/>
            <a:ext cx="504056" cy="124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prstClr val="black"/>
                </a:solidFill>
              </a:rPr>
              <a:t>Km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23728" y="5733256"/>
            <a:ext cx="504056" cy="124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prstClr val="black"/>
                </a:solidFill>
              </a:rPr>
              <a:t>Km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83568" y="6290234"/>
            <a:ext cx="1728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/>
              <a:t>(Romo et al. 2014)</a:t>
            </a:r>
            <a:endParaRPr lang="es-MX" sz="1100" dirty="0"/>
          </a:p>
        </p:txBody>
      </p:sp>
    </p:spTree>
    <p:extLst>
      <p:ext uri="{BB962C8B-B14F-4D97-AF65-F5344CB8AC3E}">
        <p14:creationId xmlns:p14="http://schemas.microsoft.com/office/powerpoint/2010/main" val="29082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Fuentes de error en análisis </a:t>
            </a:r>
            <a:r>
              <a:rPr lang="es-ES" dirty="0" err="1"/>
              <a:t>Sig</a:t>
            </a:r>
            <a:r>
              <a:rPr lang="es-ES" dirty="0"/>
              <a:t>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s-ES" dirty="0" smtClean="0"/>
              <a:t>2.- Exactitud de Posición: siempre habrá algún error (¿cuanto puedes tolerar?)</a:t>
            </a:r>
          </a:p>
          <a:p>
            <a:pPr marL="68580" indent="0">
              <a:buNone/>
            </a:pPr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Ingeniería +/- centímetros</a:t>
            </a:r>
          </a:p>
          <a:p>
            <a:pPr>
              <a:buFontTx/>
              <a:buChar char="-"/>
            </a:pPr>
            <a:r>
              <a:rPr lang="es-ES" dirty="0" smtClean="0"/>
              <a:t>GPS </a:t>
            </a:r>
            <a:r>
              <a:rPr lang="es-ES" dirty="0"/>
              <a:t>sin </a:t>
            </a:r>
            <a:r>
              <a:rPr lang="es-ES" dirty="0" smtClean="0"/>
              <a:t>corregir +/- 30 metros</a:t>
            </a:r>
          </a:p>
          <a:p>
            <a:pPr>
              <a:buFontTx/>
              <a:buChar char="-"/>
            </a:pPr>
            <a:r>
              <a:rPr lang="es-ES" dirty="0" err="1" smtClean="0"/>
              <a:t>Ortofotos</a:t>
            </a:r>
            <a:r>
              <a:rPr lang="es-ES" dirty="0" smtClean="0"/>
              <a:t> +/- 30 metros</a:t>
            </a:r>
          </a:p>
          <a:p>
            <a:pPr>
              <a:buFontTx/>
              <a:buChar char="-"/>
            </a:pPr>
            <a:r>
              <a:rPr lang="es-ES" dirty="0" smtClean="0"/>
              <a:t>Errores al capturar datos/ errores de mapa original (¿como determinar?)</a:t>
            </a:r>
          </a:p>
          <a:p>
            <a:pPr>
              <a:buFontTx/>
              <a:buChar char="-"/>
            </a:pPr>
            <a:r>
              <a:rPr lang="es-ES" dirty="0" smtClean="0"/>
              <a:t>Conversión de área a punto (que haces con el mapa).</a:t>
            </a:r>
            <a:endParaRPr lang="es-ES" dirty="0"/>
          </a:p>
          <a:p>
            <a:pPr marL="68580" indent="0">
              <a:buNone/>
            </a:pPr>
            <a:endParaRPr lang="es-ES" dirty="0" smtClean="0"/>
          </a:p>
          <a:p>
            <a:pPr marL="68580" indent="0">
              <a:buNone/>
            </a:pPr>
            <a:endParaRPr lang="es-ES" dirty="0"/>
          </a:p>
          <a:p>
            <a:pPr marL="6858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910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Fuentes de error en análisis </a:t>
            </a:r>
            <a:r>
              <a:rPr lang="es-ES" dirty="0" err="1"/>
              <a:t>Sig</a:t>
            </a:r>
            <a:r>
              <a:rPr lang="es-ES" dirty="0"/>
              <a:t>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340768"/>
            <a:ext cx="7990656" cy="3733800"/>
          </a:xfrm>
        </p:spPr>
        <p:txBody>
          <a:bodyPr/>
          <a:lstStyle/>
          <a:p>
            <a:pPr marL="68580" indent="0">
              <a:buNone/>
            </a:pPr>
            <a:r>
              <a:rPr lang="es-ES" dirty="0" smtClean="0"/>
              <a:t>3. Resolución: ¿cómo andamos en nivel de detalle para hacer la tarea? </a:t>
            </a:r>
          </a:p>
          <a:p>
            <a:pPr marL="68580" indent="0">
              <a:buNone/>
            </a:pPr>
            <a:r>
              <a:rPr lang="es-ES" dirty="0" smtClean="0"/>
              <a:t>A considerar: Resolución original de datos (mapas viejos), área mínima de mapeo, tamaño de pixel o </a:t>
            </a:r>
            <a:r>
              <a:rPr lang="es-ES" dirty="0" err="1" smtClean="0"/>
              <a:t>grid</a:t>
            </a:r>
            <a:r>
              <a:rPr lang="es-ES" dirty="0" smtClean="0"/>
              <a:t>, modelo espacial errado (suelos representados por polígonos), nivel de precisión en atributos.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2051720" y="537321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200" dirty="0"/>
              <a:t>http://gisgeography.com/remote-sensing-earth-observation-guide/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3192993"/>
            <a:ext cx="428625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Fuentes de error en análisis </a:t>
            </a:r>
            <a:r>
              <a:rPr lang="es-ES" dirty="0" err="1"/>
              <a:t>Sig</a:t>
            </a:r>
            <a:r>
              <a:rPr lang="es-ES" dirty="0"/>
              <a:t>:</a:t>
            </a: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709293"/>
              </p:ext>
            </p:extLst>
          </p:nvPr>
        </p:nvGraphicFramePr>
        <p:xfrm>
          <a:off x="684213" y="1557339"/>
          <a:ext cx="7772400" cy="3887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539"/>
                <a:gridCol w="1512168"/>
                <a:gridCol w="1656184"/>
                <a:gridCol w="2948509"/>
              </a:tblGrid>
              <a:tr h="991811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Resolución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No. Clases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No. Parches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Tamaño Parche (Ha)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991811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10 x 10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158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106.63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991811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100 x 100</a:t>
                      </a: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247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68.45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912452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1000 x 1000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625.00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31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Fuentes de error en análisis </a:t>
            </a:r>
            <a:r>
              <a:rPr lang="es-ES" dirty="0" err="1"/>
              <a:t>Sig</a:t>
            </a:r>
            <a:r>
              <a:rPr lang="es-ES" dirty="0"/>
              <a:t>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3305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dirty="0" smtClean="0"/>
              <a:t>4. Errores de representación en el proceso de desarrollo de bases de datos.</a:t>
            </a:r>
          </a:p>
          <a:p>
            <a:pPr marL="68580" indent="0">
              <a:buNone/>
            </a:pPr>
            <a:endParaRPr lang="es-ES" dirty="0" smtClean="0"/>
          </a:p>
          <a:p>
            <a:pPr marL="68580" indent="0">
              <a:buNone/>
            </a:pPr>
            <a:r>
              <a:rPr lang="es-ES" dirty="0" smtClean="0"/>
              <a:t>Clasificación: Nivel de detalle, numero de clases, esquema de agregación (como diseñas las clases).</a:t>
            </a:r>
          </a:p>
          <a:p>
            <a:pPr marL="68580" indent="0">
              <a:buNone/>
            </a:pPr>
            <a:endParaRPr lang="es-ES" dirty="0" smtClean="0"/>
          </a:p>
          <a:p>
            <a:pPr marL="68580" indent="0">
              <a:buNone/>
            </a:pPr>
            <a:r>
              <a:rPr lang="es-ES" dirty="0" smtClean="0"/>
              <a:t>Generalización: Eliminación de objetos (por selección), simplificación, cambio de dimensión (puntos vs polígonos), reducción del nivel de precisión, exageración o agrandamiento (común en mapas antiguos).</a:t>
            </a:r>
          </a:p>
          <a:p>
            <a:pPr marL="68580" indent="0">
              <a:buNone/>
            </a:pPr>
            <a:endParaRPr lang="es-ES" dirty="0" smtClean="0"/>
          </a:p>
          <a:p>
            <a:pPr marL="68580" indent="0">
              <a:buNone/>
            </a:pPr>
            <a:r>
              <a:rPr lang="es-ES" dirty="0" smtClean="0"/>
              <a:t>Precisión en el sistema de coordenadas y los elipsoides de referencia.</a:t>
            </a:r>
          </a:p>
        </p:txBody>
      </p:sp>
    </p:spTree>
    <p:extLst>
      <p:ext uri="{BB962C8B-B14F-4D97-AF65-F5344CB8AC3E}">
        <p14:creationId xmlns:p14="http://schemas.microsoft.com/office/powerpoint/2010/main" val="201256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Generalización</a:t>
            </a:r>
            <a:endParaRPr lang="es-ES" sz="32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137" y="1175266"/>
            <a:ext cx="30956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2010" y="1175266"/>
            <a:ext cx="30289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4025" y="3784600"/>
            <a:ext cx="310515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921926" y="3308866"/>
            <a:ext cx="2025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 smtClean="0"/>
              <a:t>Simplificación</a:t>
            </a:r>
            <a:endParaRPr lang="es-ES" dirty="0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947738" y="6073775"/>
            <a:ext cx="17414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 smtClean="0">
                <a:solidFill>
                  <a:schemeClr val="bg1"/>
                </a:solidFill>
              </a:rPr>
              <a:t>Clasificación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5726113" y="6183313"/>
            <a:ext cx="27336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 smtClean="0">
                <a:solidFill>
                  <a:schemeClr val="bg1"/>
                </a:solidFill>
              </a:rPr>
              <a:t>Dimensión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6364287" y="3308866"/>
            <a:ext cx="1457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 smtClean="0"/>
              <a:t>Selección</a:t>
            </a:r>
            <a:endParaRPr lang="es-ES" dirty="0"/>
          </a:p>
        </p:txBody>
      </p:sp>
      <p:pic>
        <p:nvPicPr>
          <p:cNvPr id="12" name="Picture 5" descr="1988_classification.tif"/>
          <p:cNvPicPr>
            <a:picLocks noChangeAspect="1"/>
          </p:cNvPicPr>
          <p:nvPr/>
        </p:nvPicPr>
        <p:blipFill>
          <a:blip r:embed="rId5" cstate="print"/>
          <a:srcRect l="12500" t="11861" r="7813" b="9659"/>
          <a:stretch>
            <a:fillRect/>
          </a:stretch>
        </p:blipFill>
        <p:spPr bwMode="auto">
          <a:xfrm>
            <a:off x="899582" y="3651880"/>
            <a:ext cx="1907704" cy="243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960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Generalización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84" y="1844824"/>
            <a:ext cx="7967663" cy="462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519772" y="128793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Polígonos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6032159" y="130941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Líneas</a:t>
            </a:r>
            <a:endParaRPr lang="es-ES" dirty="0"/>
          </a:p>
        </p:txBody>
      </p:sp>
      <p:cxnSp>
        <p:nvCxnSpPr>
          <p:cNvPr id="7" name="6 Conector recto de flecha"/>
          <p:cNvCxnSpPr>
            <a:stCxn id="4" idx="2"/>
          </p:cNvCxnSpPr>
          <p:nvPr/>
        </p:nvCxnSpPr>
        <p:spPr>
          <a:xfrm flipH="1">
            <a:off x="2915816" y="1657266"/>
            <a:ext cx="432048" cy="907638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>
            <a:stCxn id="6" idx="2"/>
          </p:cNvCxnSpPr>
          <p:nvPr/>
        </p:nvCxnSpPr>
        <p:spPr>
          <a:xfrm flipH="1">
            <a:off x="5724128" y="1678742"/>
            <a:ext cx="1136123" cy="886162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48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Fuentes de error en análisis </a:t>
            </a:r>
            <a:r>
              <a:rPr lang="es-ES" dirty="0" err="1"/>
              <a:t>Sig</a:t>
            </a:r>
            <a:r>
              <a:rPr lang="es-ES" dirty="0"/>
              <a:t>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628800"/>
            <a:ext cx="7776864" cy="4032448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s-ES" dirty="0"/>
              <a:t>5</a:t>
            </a:r>
            <a:r>
              <a:rPr lang="es-ES" dirty="0" smtClean="0"/>
              <a:t>. Exactitud de Atributos:</a:t>
            </a:r>
          </a:p>
          <a:p>
            <a:pPr marL="68580" indent="0">
              <a:buNone/>
            </a:pPr>
            <a:r>
              <a:rPr lang="es-ES" dirty="0" smtClean="0"/>
              <a:t>-Clasificación / Interpretación</a:t>
            </a:r>
          </a:p>
          <a:p>
            <a:pPr marL="68580" indent="0">
              <a:buNone/>
            </a:pPr>
            <a:r>
              <a:rPr lang="es-ES" dirty="0" smtClean="0"/>
              <a:t>-Errores de codificación (error de dedo)</a:t>
            </a:r>
          </a:p>
          <a:p>
            <a:pPr marL="68580" indent="0">
              <a:buNone/>
            </a:pPr>
            <a:r>
              <a:rPr lang="es-ES" dirty="0" smtClean="0"/>
              <a:t>-Error en medición</a:t>
            </a:r>
          </a:p>
          <a:p>
            <a:pPr marL="68580" indent="0">
              <a:buNone/>
            </a:pPr>
            <a:r>
              <a:rPr lang="es-ES" dirty="0" smtClean="0"/>
              <a:t>-Variación Natural</a:t>
            </a:r>
          </a:p>
          <a:p>
            <a:pPr marL="68580" indent="0">
              <a:buNone/>
            </a:pPr>
            <a:endParaRPr lang="es-ES" dirty="0"/>
          </a:p>
          <a:p>
            <a:pPr marL="68580" indent="0">
              <a:buNone/>
            </a:pPr>
            <a:r>
              <a:rPr lang="es-ES" dirty="0"/>
              <a:t>6</a:t>
            </a:r>
            <a:r>
              <a:rPr lang="es-ES" dirty="0" smtClean="0"/>
              <a:t>. Algoritmos:</a:t>
            </a:r>
          </a:p>
          <a:p>
            <a:pPr marL="68580" indent="0">
              <a:buNone/>
            </a:pPr>
            <a:r>
              <a:rPr lang="es-ES" dirty="0" smtClean="0"/>
              <a:t>-Todo algoritmo asume información la cual puedo conducir a error.</a:t>
            </a:r>
          </a:p>
          <a:p>
            <a:pPr marL="68580" indent="0">
              <a:buNone/>
            </a:pPr>
            <a:r>
              <a:rPr lang="es-ES" dirty="0" smtClean="0"/>
              <a:t>-Los algoritmos se pueden utilizar usando parámetros diferentes (ej. Productos de interpolación con diferentes técnicas y los mismos datos obtienen superficies diferentes)</a:t>
            </a:r>
          </a:p>
          <a:p>
            <a:pPr marL="68580" indent="0">
              <a:buNone/>
            </a:pPr>
            <a:endParaRPr lang="es-ES" dirty="0" smtClean="0"/>
          </a:p>
          <a:p>
            <a:pPr marL="6858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615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Ejemplo Matriz de error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124744"/>
            <a:ext cx="7772400" cy="3733800"/>
          </a:xfrm>
        </p:spPr>
        <p:txBody>
          <a:bodyPr/>
          <a:lstStyle/>
          <a:p>
            <a:r>
              <a:rPr lang="es-ES" dirty="0"/>
              <a:t>Matriz de error </a:t>
            </a:r>
            <a:r>
              <a:rPr lang="es-ES" dirty="0" smtClean="0"/>
              <a:t>análisis </a:t>
            </a:r>
            <a:r>
              <a:rPr lang="es-ES" dirty="0"/>
              <a:t>de exactitud de mapa de cobertura de </a:t>
            </a:r>
            <a:r>
              <a:rPr lang="es-ES" dirty="0" smtClean="0"/>
              <a:t>suelo:</a:t>
            </a:r>
            <a:endParaRPr lang="es-ES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287056"/>
              </p:ext>
            </p:extLst>
          </p:nvPr>
        </p:nvGraphicFramePr>
        <p:xfrm>
          <a:off x="467544" y="1844824"/>
          <a:ext cx="8151439" cy="3716456"/>
        </p:xfrm>
        <a:graphic>
          <a:graphicData uri="http://schemas.openxmlformats.org/drawingml/2006/table">
            <a:tbl>
              <a:tblPr/>
              <a:tblGrid>
                <a:gridCol w="908775"/>
                <a:gridCol w="628800"/>
                <a:gridCol w="462037"/>
                <a:gridCol w="599730"/>
                <a:gridCol w="650218"/>
                <a:gridCol w="676226"/>
                <a:gridCol w="673168"/>
                <a:gridCol w="667047"/>
                <a:gridCol w="650218"/>
                <a:gridCol w="592081"/>
                <a:gridCol w="763433"/>
                <a:gridCol w="879706"/>
              </a:tblGrid>
              <a:tr h="253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Referencia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Gran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Total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05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8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4761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</a:rPr>
                        <a:t>Clases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</a:rPr>
                        <a:t>de cobertura de suelo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Times New Roman" pitchFamily="18" charset="0"/>
                        </a:rPr>
                        <a:t>4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24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Times New Roman" pitchFamily="18" charset="0"/>
                        </a:rPr>
                        <a:t>50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27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13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56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16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113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21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Times New Roman" pitchFamily="18" charset="0"/>
                        </a:rPr>
                        <a:t>159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115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137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21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24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24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8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24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24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19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24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761"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Gran Total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67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141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182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527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899592" y="5877272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1:Bosque 2:Sabana con Roble 3:Mezquital 4:Pastizal 5:Matorral Desértico 6:Ripario 7:Agricultura 8:Urbano 10:Nuve/Suelo Desnudo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8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Error en la clasificación</a:t>
            </a:r>
            <a:endParaRPr lang="es-ES" sz="3200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03238" y="1195388"/>
            <a:ext cx="8286750" cy="4732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dirty="0" smtClean="0"/>
              <a:t>    </a:t>
            </a:r>
            <a:r>
              <a:rPr lang="es-ES" dirty="0" smtClean="0"/>
              <a:t>	                         Exactitud productor           Exactitud usuario</a:t>
            </a:r>
          </a:p>
          <a:p>
            <a:pPr>
              <a:spcBef>
                <a:spcPct val="5000"/>
              </a:spcBef>
            </a:pPr>
            <a:r>
              <a:rPr lang="es-ES" dirty="0" smtClean="0"/>
              <a:t>    Tipo           	</a:t>
            </a:r>
            <a:r>
              <a:rPr lang="es-ES" dirty="0"/>
              <a:t> </a:t>
            </a:r>
            <a:r>
              <a:rPr lang="es-ES" dirty="0" smtClean="0"/>
              <a:t>            Error por omisión           Error por Comisión </a:t>
            </a:r>
          </a:p>
          <a:p>
            <a:pPr>
              <a:spcBef>
                <a:spcPct val="5000"/>
              </a:spcBef>
            </a:pPr>
            <a:r>
              <a:rPr lang="es-ES" dirty="0" smtClean="0"/>
              <a:t>                                            (Exclusión)                         (Inclusión)</a:t>
            </a:r>
          </a:p>
          <a:p>
            <a:pPr>
              <a:spcBef>
                <a:spcPct val="5000"/>
              </a:spcBef>
            </a:pPr>
            <a:r>
              <a:rPr lang="en-US" dirty="0" smtClean="0"/>
              <a:t>--------------------------------------------------------------------------------------------</a:t>
            </a:r>
            <a:endParaRPr lang="en-US" dirty="0"/>
          </a:p>
          <a:p>
            <a:pPr>
              <a:spcBef>
                <a:spcPct val="5000"/>
              </a:spcBef>
            </a:pPr>
            <a:r>
              <a:rPr lang="en-US" dirty="0"/>
              <a:t>  1. </a:t>
            </a:r>
            <a:r>
              <a:rPr lang="es-ES" dirty="0" smtClean="0"/>
              <a:t>Bosque                                 91%                                 83%</a:t>
            </a:r>
          </a:p>
          <a:p>
            <a:pPr>
              <a:spcBef>
                <a:spcPct val="5000"/>
              </a:spcBef>
            </a:pPr>
            <a:r>
              <a:rPr lang="es-ES" dirty="0" smtClean="0"/>
              <a:t>  2. Sabana con Roble                  75%                                 90%</a:t>
            </a:r>
          </a:p>
          <a:p>
            <a:pPr>
              <a:spcBef>
                <a:spcPct val="5000"/>
              </a:spcBef>
            </a:pPr>
            <a:r>
              <a:rPr lang="es-ES" dirty="0" smtClean="0"/>
              <a:t>  </a:t>
            </a:r>
            <a:r>
              <a:rPr lang="es-ES" dirty="0" smtClean="0">
                <a:solidFill>
                  <a:srgbClr val="FF6600"/>
                </a:solidFill>
              </a:rPr>
              <a:t>3.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6600"/>
                </a:solidFill>
              </a:rPr>
              <a:t>Mezquital                              54%                                 48%</a:t>
            </a:r>
          </a:p>
          <a:p>
            <a:pPr>
              <a:spcBef>
                <a:spcPct val="5000"/>
              </a:spcBef>
            </a:pPr>
            <a:r>
              <a:rPr lang="es-ES" dirty="0" smtClean="0"/>
              <a:t>  4. Pastizal                                 80%                                 71%</a:t>
            </a:r>
          </a:p>
          <a:p>
            <a:pPr>
              <a:spcBef>
                <a:spcPct val="5000"/>
              </a:spcBef>
            </a:pPr>
            <a:r>
              <a:rPr lang="es-ES" dirty="0" smtClean="0"/>
              <a:t>  5. Matorral Desértico                63%                                 84%</a:t>
            </a:r>
          </a:p>
          <a:p>
            <a:pPr>
              <a:spcBef>
                <a:spcPct val="5000"/>
              </a:spcBef>
            </a:pPr>
            <a:r>
              <a:rPr lang="es-ES" dirty="0" smtClean="0"/>
              <a:t>  6. Río                                       84%                                 88%</a:t>
            </a:r>
          </a:p>
          <a:p>
            <a:pPr>
              <a:spcBef>
                <a:spcPct val="5000"/>
              </a:spcBef>
            </a:pPr>
            <a:r>
              <a:rPr lang="es-ES" dirty="0" smtClean="0"/>
              <a:t>  7. Agricultura                            71%                                 21%</a:t>
            </a:r>
          </a:p>
          <a:p>
            <a:pPr>
              <a:spcBef>
                <a:spcPct val="5000"/>
              </a:spcBef>
            </a:pPr>
            <a:r>
              <a:rPr lang="es-ES" dirty="0" smtClean="0"/>
              <a:t>  </a:t>
            </a:r>
            <a:r>
              <a:rPr lang="es-ES" dirty="0" smtClean="0">
                <a:solidFill>
                  <a:srgbClr val="FF6600"/>
                </a:solidFill>
              </a:rPr>
              <a:t>8.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6600"/>
                </a:solidFill>
              </a:rPr>
              <a:t>Urbano                                 80%                               100%</a:t>
            </a:r>
          </a:p>
          <a:p>
            <a:pPr>
              <a:spcBef>
                <a:spcPct val="5000"/>
              </a:spcBef>
            </a:pPr>
            <a:r>
              <a:rPr lang="es-ES" dirty="0" smtClean="0"/>
              <a:t>  10. Nubes/Suelo Desnudo         100%                                </a:t>
            </a:r>
            <a:r>
              <a:rPr lang="en-US" dirty="0" smtClean="0"/>
              <a:t>87</a:t>
            </a:r>
            <a:r>
              <a:rPr lang="en-US" dirty="0"/>
              <a:t>% </a:t>
            </a:r>
          </a:p>
          <a:p>
            <a:pPr>
              <a:spcBef>
                <a:spcPct val="5000"/>
              </a:spcBef>
            </a:pPr>
            <a:r>
              <a:rPr lang="en-US" dirty="0" smtClean="0"/>
              <a:t>-------------------------------------------------------------------------------------------</a:t>
            </a:r>
            <a:endParaRPr lang="en-US" dirty="0"/>
          </a:p>
          <a:p>
            <a:pPr>
              <a:spcBef>
                <a:spcPct val="5000"/>
              </a:spcBef>
            </a:pPr>
            <a:r>
              <a:rPr lang="en-US" dirty="0"/>
              <a:t>                           </a:t>
            </a:r>
            <a:r>
              <a:rPr lang="en-US" dirty="0" smtClean="0"/>
              <a:t>      </a:t>
            </a:r>
            <a:r>
              <a:rPr lang="es-ES" dirty="0" smtClean="0"/>
              <a:t>Exactitud Total = 378/527 = 72%</a:t>
            </a:r>
          </a:p>
          <a:p>
            <a:pPr>
              <a:spcBef>
                <a:spcPct val="5000"/>
              </a:spcBef>
            </a:pP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30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s-ES" dirty="0" smtClean="0"/>
              <a:t>7. Modelos</a:t>
            </a:r>
          </a:p>
          <a:p>
            <a:pPr marL="68580" indent="0">
              <a:buNone/>
            </a:pPr>
            <a:endParaRPr lang="es-ES" dirty="0" smtClean="0"/>
          </a:p>
          <a:p>
            <a:pPr marL="68580" indent="0">
              <a:buNone/>
            </a:pPr>
            <a:r>
              <a:rPr lang="es-ES" dirty="0" smtClean="0"/>
              <a:t>-Diferentes métodos pueden dar resultados diferentes.</a:t>
            </a:r>
          </a:p>
          <a:p>
            <a:pPr marL="68580" indent="0">
              <a:buNone/>
            </a:pPr>
            <a:r>
              <a:rPr lang="es-ES" dirty="0" smtClean="0"/>
              <a:t>-El Mejor método está en función de escala y tipo de datos a usar.</a:t>
            </a:r>
          </a:p>
          <a:p>
            <a:pPr marL="68580" indent="0">
              <a:buNone/>
            </a:pPr>
            <a:r>
              <a:rPr lang="es-ES" dirty="0" smtClean="0"/>
              <a:t>-</a:t>
            </a:r>
            <a:r>
              <a:rPr lang="es-ES" dirty="0"/>
              <a:t>E</a:t>
            </a:r>
            <a:r>
              <a:rPr lang="es-ES" dirty="0" smtClean="0"/>
              <a:t>l proceso es muy importante… ESCRIBELO!</a:t>
            </a:r>
          </a:p>
          <a:p>
            <a:pPr marL="68580" indent="0">
              <a:buNone/>
            </a:pPr>
            <a:endParaRPr lang="es-ES" dirty="0"/>
          </a:p>
          <a:p>
            <a:pPr marL="68580" indent="0">
              <a:buNone/>
            </a:pPr>
            <a:r>
              <a:rPr lang="es-ES" dirty="0"/>
              <a:t>8</a:t>
            </a:r>
            <a:r>
              <a:rPr lang="es-ES" dirty="0" smtClean="0"/>
              <a:t>. Error Humano</a:t>
            </a:r>
          </a:p>
          <a:p>
            <a:pPr marL="68580" indent="0">
              <a:buNone/>
            </a:pPr>
            <a:r>
              <a:rPr lang="es-ES" dirty="0" smtClean="0"/>
              <a:t>-Control de calidad es esencial para obtener buenos datos.</a:t>
            </a:r>
          </a:p>
          <a:p>
            <a:pPr marL="68580" indent="0">
              <a:buNone/>
            </a:pPr>
            <a:endParaRPr lang="es-ES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Fuentes de error en análisis </a:t>
            </a:r>
            <a:r>
              <a:rPr lang="es-ES" dirty="0" err="1"/>
              <a:t>Sig</a:t>
            </a:r>
            <a:r>
              <a:rPr lang="es-E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67808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3879" y="-226029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s-ES" sz="3200" dirty="0" smtClean="0"/>
              <a:t>Modelos </a:t>
            </a:r>
            <a:endParaRPr lang="es-ES" sz="3200" dirty="0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35011" y="3717032"/>
            <a:ext cx="3309529" cy="3120402"/>
            <a:chOff x="0" y="672"/>
            <a:chExt cx="1920" cy="1855"/>
          </a:xfrm>
        </p:grpSpPr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72"/>
              <a:ext cx="1920" cy="18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1296" y="2160"/>
              <a:ext cx="3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20m</a:t>
              </a:r>
            </a:p>
          </p:txBody>
        </p:sp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5735960" y="3666957"/>
            <a:ext cx="3408040" cy="3140968"/>
            <a:chOff x="0" y="2403"/>
            <a:chExt cx="1920" cy="1856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2403"/>
              <a:ext cx="1920" cy="1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296" y="3888"/>
              <a:ext cx="4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chemeClr val="tx1"/>
                  </a:solidFill>
                </a:rPr>
                <a:t>40m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269100" y="273260"/>
            <a:ext cx="3275440" cy="3299352"/>
            <a:chOff x="1872" y="2406"/>
            <a:chExt cx="1980" cy="1914"/>
          </a:xfrm>
        </p:grpSpPr>
        <p:pic>
          <p:nvPicPr>
            <p:cNvPr id="12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72" y="2406"/>
              <a:ext cx="1980" cy="1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3216" y="3936"/>
              <a:ext cx="480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chemeClr val="tx1"/>
                  </a:solidFill>
                </a:rPr>
                <a:t>10m</a:t>
              </a:r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5735960" y="201051"/>
            <a:ext cx="3408040" cy="3371561"/>
            <a:chOff x="3840" y="2448"/>
            <a:chExt cx="1920" cy="1855"/>
          </a:xfrm>
        </p:grpSpPr>
        <p:pic>
          <p:nvPicPr>
            <p:cNvPr id="15" name="Picture 1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40" y="2448"/>
              <a:ext cx="1920" cy="18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5184" y="3936"/>
              <a:ext cx="4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chemeClr val="tx1"/>
                  </a:solidFill>
                </a:rPr>
                <a:t>15m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167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Conclusión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1600201"/>
            <a:ext cx="7846640" cy="3989039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La captura y representación de datos geográficos conlleva errores intrínsecos que pueden ser por:</a:t>
            </a:r>
          </a:p>
          <a:p>
            <a:pPr marL="68580" indent="0">
              <a:buNone/>
            </a:pPr>
            <a:r>
              <a:rPr lang="es-MX" dirty="0" smtClean="0"/>
              <a:t>-Omisión de Cambio</a:t>
            </a:r>
          </a:p>
          <a:p>
            <a:pPr marL="68580" indent="0">
              <a:buNone/>
            </a:pPr>
            <a:r>
              <a:rPr lang="es-MX" dirty="0" smtClean="0"/>
              <a:t>-Exactitud de posición</a:t>
            </a:r>
          </a:p>
          <a:p>
            <a:pPr marL="68580" indent="0">
              <a:buNone/>
            </a:pPr>
            <a:r>
              <a:rPr lang="es-MX" dirty="0" smtClean="0"/>
              <a:t>-Resolución</a:t>
            </a:r>
          </a:p>
          <a:p>
            <a:pPr marL="68580" indent="0">
              <a:buNone/>
            </a:pPr>
            <a:r>
              <a:rPr lang="es-MX" dirty="0" smtClean="0"/>
              <a:t>-Representación en bases de datos</a:t>
            </a:r>
          </a:p>
          <a:p>
            <a:pPr marL="68580" indent="0">
              <a:buNone/>
            </a:pPr>
            <a:r>
              <a:rPr lang="es-MX" dirty="0" smtClean="0"/>
              <a:t>-Clasificación</a:t>
            </a:r>
          </a:p>
          <a:p>
            <a:pPr marL="68580" indent="0">
              <a:buNone/>
            </a:pPr>
            <a:r>
              <a:rPr lang="es-MX" dirty="0" smtClean="0"/>
              <a:t>-Modelado</a:t>
            </a:r>
          </a:p>
          <a:p>
            <a:pPr marL="68580" indent="0">
              <a:buNone/>
            </a:pPr>
            <a:r>
              <a:rPr lang="es-MX" dirty="0" smtClean="0"/>
              <a:t>-Error Humano</a:t>
            </a:r>
          </a:p>
          <a:p>
            <a:r>
              <a:rPr lang="es-MX" dirty="0" smtClean="0"/>
              <a:t>Esto nos lleva a un proceso acumulativo que podríamos denominar incertidumbre.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222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op urbano">
  <a:themeElements>
    <a:clrScheme name="pop urbano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pop urbano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op urban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</Template>
  <TotalTime>213</TotalTime>
  <Words>857</Words>
  <Application>Microsoft Office PowerPoint</Application>
  <PresentationFormat>Presentación en pantalla (4:3)</PresentationFormat>
  <Paragraphs>262</Paragraphs>
  <Slides>19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9" baseType="lpstr">
      <vt:lpstr>Arial Unicode MS</vt:lpstr>
      <vt:lpstr>Arial</vt:lpstr>
      <vt:lpstr>Calibri</vt:lpstr>
      <vt:lpstr>Gill Sans MT</vt:lpstr>
      <vt:lpstr>Times New Roman</vt:lpstr>
      <vt:lpstr>Wingdings 2</vt:lpstr>
      <vt:lpstr>Wingdings 3</vt:lpstr>
      <vt:lpstr>pop urbano</vt:lpstr>
      <vt:lpstr>Tema de Office</vt:lpstr>
      <vt:lpstr>Bitmap Image</vt:lpstr>
      <vt:lpstr>Clase Pasada….</vt:lpstr>
      <vt:lpstr>Error e incertidumbre</vt:lpstr>
      <vt:lpstr>Por que estudiarlos?</vt:lpstr>
      <vt:lpstr>Conceptos:</vt:lpstr>
      <vt:lpstr>Conceptos:</vt:lpstr>
      <vt:lpstr>Fuentes de error en análisis Sig:</vt:lpstr>
      <vt:lpstr>Clasificaciones</vt:lpstr>
      <vt:lpstr>Fuentes de error en análisis Sig:</vt:lpstr>
      <vt:lpstr>Fuentes de error en análisis Sig:</vt:lpstr>
      <vt:lpstr>Fuentes de error en análisis Sig:</vt:lpstr>
      <vt:lpstr>Fuentes de error en análisis Sig:</vt:lpstr>
      <vt:lpstr>Generalización</vt:lpstr>
      <vt:lpstr>Generalización</vt:lpstr>
      <vt:lpstr>Fuentes de error en análisis Sig:</vt:lpstr>
      <vt:lpstr>Ejemplo Matriz de error</vt:lpstr>
      <vt:lpstr>Error en la clasificación</vt:lpstr>
      <vt:lpstr>Fuentes de error en análisis Sig:</vt:lpstr>
      <vt:lpstr>Modelos </vt:lpstr>
      <vt:lpstr>Conclusión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Error e incertidumbre</dc:title>
  <dc:creator>Raul</dc:creator>
  <cp:lastModifiedBy>Revisor</cp:lastModifiedBy>
  <cp:revision>28</cp:revision>
  <dcterms:created xsi:type="dcterms:W3CDTF">2013-02-04T17:13:46Z</dcterms:created>
  <dcterms:modified xsi:type="dcterms:W3CDTF">2017-10-25T16:42:12Z</dcterms:modified>
</cp:coreProperties>
</file>