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75" r:id="rId9"/>
    <p:sldId id="263" r:id="rId10"/>
    <p:sldId id="264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295E3-FAFF-4288-AB9D-7505F2831B5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8A51E-EAB5-484B-A60D-994B738E02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112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8A51E-EAB5-484B-A60D-994B738E02D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117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437FFDC-2789-4C78-B17F-3D15F26DD611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DD8DE63-BE27-4832-B583-5917F49A1F62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Clase pasada…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876800"/>
          </a:xfrm>
        </p:spPr>
        <p:txBody>
          <a:bodyPr>
            <a:normAutofit lnSpcReduction="10000"/>
          </a:bodyPr>
          <a:lstStyle/>
          <a:p>
            <a:r>
              <a:rPr lang="es-MX" sz="2000" dirty="0" smtClean="0"/>
              <a:t>Error e Incertidumbre</a:t>
            </a:r>
          </a:p>
          <a:p>
            <a:endParaRPr lang="es-MX" sz="2000" dirty="0"/>
          </a:p>
          <a:p>
            <a:r>
              <a:rPr lang="es-MX" sz="2000" dirty="0" smtClean="0"/>
              <a:t>Conceptos: Exactitud, Precisión, error, incertidumbre.</a:t>
            </a:r>
          </a:p>
          <a:p>
            <a:endParaRPr lang="es-MX" sz="2000" dirty="0" smtClean="0"/>
          </a:p>
          <a:p>
            <a:r>
              <a:rPr lang="es-MX" sz="2000" dirty="0" smtClean="0"/>
              <a:t>Tipos de Error: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Cambio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Exactitud en posición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Resolución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Representación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Atributo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Algoritmos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Modelos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Humanos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2286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3600" dirty="0" smtClean="0"/>
              <a:t>Colección </a:t>
            </a:r>
            <a:r>
              <a:rPr lang="es-ES" sz="3600" dirty="0"/>
              <a:t>de datos para SIG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3505200"/>
            <a:ext cx="8064896" cy="1752600"/>
          </a:xfrm>
        </p:spPr>
        <p:txBody>
          <a:bodyPr/>
          <a:lstStyle/>
          <a:p>
            <a:r>
              <a:rPr lang="es-ES" sz="2000" dirty="0" smtClean="0"/>
              <a:t>Operación </a:t>
            </a:r>
            <a:r>
              <a:rPr lang="es-ES" sz="2000" dirty="0"/>
              <a:t>y organización del sistema</a:t>
            </a:r>
          </a:p>
          <a:p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096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¿Qué vamos a ver hoy?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876800"/>
          </a:xfrm>
        </p:spPr>
        <p:txBody>
          <a:bodyPr>
            <a:noAutofit/>
          </a:bodyPr>
          <a:lstStyle/>
          <a:p>
            <a:r>
              <a:rPr lang="es-ES" sz="2000" dirty="0" smtClean="0"/>
              <a:t>Para cualquier tipo de proyecto es importante</a:t>
            </a:r>
            <a:r>
              <a:rPr lang="es-ES" sz="2000" dirty="0" smtClean="0">
                <a:sym typeface="Wingdings" pitchFamily="2" charset="2"/>
              </a:rPr>
              <a:t> saber que información vamos a utilizar (no es necesario usar todo).</a:t>
            </a:r>
          </a:p>
          <a:p>
            <a:endParaRPr lang="es-ES" sz="2000" dirty="0" smtClean="0">
              <a:sym typeface="Wingdings" pitchFamily="2" charset="2"/>
            </a:endParaRPr>
          </a:p>
          <a:p>
            <a:r>
              <a:rPr lang="es-ES" sz="2000" dirty="0" smtClean="0">
                <a:sym typeface="Wingdings" pitchFamily="2" charset="2"/>
              </a:rPr>
              <a:t>Cuando se desarrolla una base de datos espacial se debe: saber las fuentes, entender la naturaleza de los datos, evaluar la calidad de datos, adquirir los datos más apropiados… </a:t>
            </a:r>
          </a:p>
          <a:p>
            <a:endParaRPr lang="es-ES" sz="2000" dirty="0" smtClean="0">
              <a:sym typeface="Wingdings" pitchFamily="2" charset="2"/>
            </a:endParaRPr>
          </a:p>
          <a:p>
            <a:r>
              <a:rPr lang="es-ES" sz="2000" dirty="0" smtClean="0">
                <a:sym typeface="Wingdings" pitchFamily="2" charset="2"/>
              </a:rPr>
              <a:t>Métodos de Adquisición:</a:t>
            </a:r>
          </a:p>
          <a:p>
            <a:pPr marL="0" indent="0">
              <a:buNone/>
            </a:pPr>
            <a:r>
              <a:rPr lang="es-ES" sz="2000" dirty="0" smtClean="0"/>
              <a:t>-Medición directa</a:t>
            </a:r>
          </a:p>
          <a:p>
            <a:pPr marL="0" indent="0">
              <a:buNone/>
            </a:pPr>
            <a:r>
              <a:rPr lang="es-ES" sz="2000" dirty="0" smtClean="0"/>
              <a:t>-Percepción remota</a:t>
            </a:r>
          </a:p>
          <a:p>
            <a:pPr marL="0" indent="0">
              <a:buNone/>
            </a:pPr>
            <a:r>
              <a:rPr lang="es-ES" sz="2000" dirty="0" smtClean="0"/>
              <a:t>-Adquisición de datos cartográficos</a:t>
            </a:r>
          </a:p>
          <a:p>
            <a:pPr marL="0" indent="0">
              <a:buNone/>
            </a:pPr>
            <a:r>
              <a:rPr lang="es-ES" sz="2000" dirty="0" smtClean="0"/>
              <a:t>Conversión de datos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12694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Definiciones (Análogo vs Digital)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643192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Representaciones Análogas: son continuas (reloj de cuerda)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Representaciones digitales: se miden a intervalos discretos (reloj con despliegue LCD)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Los datos en SIG son por naturaleza digitales, las fuentes análogas requieren más procesamiento para introducirlas al SIG.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2110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Método de Adquisición: Medida Directa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355160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Se utiliza equipo para obtener información sobre el mundo real.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Incluye información X,Y para crear datos espaciales en SIG u otro sistema digital de información (ej. CAD).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Algunos ejemplos de información directa que se incluye en los SIG son datos de GPS, información de campo, geometría de coordenadas en campo, adquisición de datos de control (por artefacto).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36130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Método de Adquisición: Medida </a:t>
            </a:r>
            <a:r>
              <a:rPr lang="es-ES" sz="3200" dirty="0" smtClean="0"/>
              <a:t>Directa (GPS)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211144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GPS: utiliza un sistema de satélites orbitando la tierra para la </a:t>
            </a:r>
            <a:r>
              <a:rPr lang="es-ES" sz="2000" dirty="0" err="1" smtClean="0"/>
              <a:t>trilateracion</a:t>
            </a:r>
            <a:r>
              <a:rPr lang="es-ES" sz="2000" dirty="0" smtClean="0"/>
              <a:t> con el aparato receptor en la superficie terrestre.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Las unidades GPS proporcionan X,Y y Z para puntos, y algunas unidades permiten la adquisición de líneas y polígonos. La precisión va desde 15 m hasta menos del cm. La información es digital. La conversión la lleva a cabo software del GPS.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687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Método de Adquisición: Medida Directa </a:t>
            </a:r>
            <a:r>
              <a:rPr lang="es-ES" sz="3200" dirty="0" smtClean="0"/>
              <a:t>(Información de Campo)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Equipo tradicional y moderno para ubicar X,Y y Z en la superficie terrestre.</a:t>
            </a:r>
          </a:p>
          <a:p>
            <a:r>
              <a:rPr lang="es-ES" sz="2000" dirty="0" smtClean="0"/>
              <a:t>Aunque seguimos usando equipo óptico y tablas de plano, estos equipos van siendo reemplazados por estaciones totales.</a:t>
            </a:r>
          </a:p>
          <a:p>
            <a:r>
              <a:rPr lang="es-ES" sz="2000" dirty="0" smtClean="0"/>
              <a:t>Al colocarlas sobre un </a:t>
            </a:r>
            <a:r>
              <a:rPr lang="es-ES" sz="2000" dirty="0" err="1" smtClean="0"/>
              <a:t>datum</a:t>
            </a:r>
            <a:r>
              <a:rPr lang="es-ES" sz="2000" dirty="0" smtClean="0"/>
              <a:t> conocido estas estaciones miden distancia, dirección horizontal y ángulo vertical. Puede calcular X,Y y Z de objetos sin necesidad de moverla. Algunas tienen un GPS para poder </a:t>
            </a:r>
            <a:r>
              <a:rPr lang="es-ES" sz="2000" dirty="0" err="1" smtClean="0"/>
              <a:t>autolocalizar</a:t>
            </a:r>
            <a:r>
              <a:rPr lang="es-ES" sz="2000" dirty="0" smtClean="0"/>
              <a:t> el </a:t>
            </a:r>
            <a:r>
              <a:rPr lang="es-ES" sz="2000" dirty="0" err="1" smtClean="0"/>
              <a:t>datum</a:t>
            </a:r>
            <a:r>
              <a:rPr lang="es-ES" sz="2000" dirty="0" smtClean="0"/>
              <a:t>…</a:t>
            </a:r>
            <a:endParaRPr lang="es-ES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700808"/>
            <a:ext cx="2745250" cy="324021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220072" y="4987022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100" dirty="0"/>
              <a:t>http://www.geocom.cl/productos/estacion-total-trimble-s9/</a:t>
            </a:r>
          </a:p>
        </p:txBody>
      </p:sp>
    </p:spTree>
    <p:extLst>
      <p:ext uri="{BB962C8B-B14F-4D97-AF65-F5344CB8AC3E}">
        <p14:creationId xmlns:p14="http://schemas.microsoft.com/office/powerpoint/2010/main" val="51972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>
                <a:solidFill>
                  <a:srgbClr val="D2533C"/>
                </a:solidFill>
              </a:rPr>
              <a:t>Método de Adquisición: Medida Directa (Información de Campo)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876800"/>
          </a:xfrm>
        </p:spPr>
        <p:txBody>
          <a:bodyPr/>
          <a:lstStyle/>
          <a:p>
            <a:r>
              <a:rPr lang="es-MX" dirty="0" smtClean="0"/>
              <a:t>Estaciones o TST (Total </a:t>
            </a:r>
            <a:r>
              <a:rPr lang="es-MX" dirty="0" err="1" smtClean="0"/>
              <a:t>Station</a:t>
            </a:r>
            <a:r>
              <a:rPr lang="es-MX" dirty="0" smtClean="0"/>
              <a:t> </a:t>
            </a:r>
            <a:r>
              <a:rPr lang="es-MX" dirty="0" err="1" smtClean="0"/>
              <a:t>Theodolite</a:t>
            </a:r>
            <a:r>
              <a:rPr lang="es-MX" dirty="0" smtClean="0"/>
              <a:t>) es un instrumento electro óptico que integra un teodolito electrónico (transito) y un medidor electrónico de distancia, que lee en X, Y </a:t>
            </a:r>
            <a:r>
              <a:rPr lang="es-MX" dirty="0" err="1" smtClean="0"/>
              <a:t>y</a:t>
            </a:r>
            <a:r>
              <a:rPr lang="es-MX" dirty="0" smtClean="0"/>
              <a:t> Z.</a:t>
            </a:r>
          </a:p>
          <a:p>
            <a:r>
              <a:rPr lang="es-MX" dirty="0" smtClean="0"/>
              <a:t>Las estaciones totales robóticas permiten al operador controlar la estación a distancia.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700808"/>
            <a:ext cx="2745250" cy="324021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220072" y="4987022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100" dirty="0"/>
              <a:t>http://www.geocom.cl/productos/estacion-total-trimble-s9/</a:t>
            </a:r>
          </a:p>
        </p:txBody>
      </p:sp>
    </p:spTree>
    <p:extLst>
      <p:ext uri="{BB962C8B-B14F-4D97-AF65-F5344CB8AC3E}">
        <p14:creationId xmlns:p14="http://schemas.microsoft.com/office/powerpoint/2010/main" val="82349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Método de Adquisición: Medida Directa (geometría de coordenadas en campo)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Unidades de colección de datos unidas por nodos a una matriz (una computadora).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Una vez recibida la señal es convertida a un formato que el SIG puede entender y a su vez se convierte en base de datos espacial.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Ej. Transformadores en los postes de luz tienen estos aparatos, estos son usados por las compañías eléctricas para identificar el gasto de luz por cliente.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047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Método de </a:t>
            </a:r>
            <a:r>
              <a:rPr lang="es-ES" sz="3200" dirty="0" smtClean="0"/>
              <a:t>Adquisición: Percepción Remota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En percepción remota las mediciones ocurren a distancia y nunca en contacto con el objeto.</a:t>
            </a:r>
          </a:p>
          <a:p>
            <a:endParaRPr lang="es-ES" sz="2000" dirty="0" smtClean="0"/>
          </a:p>
          <a:p>
            <a:r>
              <a:rPr lang="es-ES" sz="2000" dirty="0" smtClean="0"/>
              <a:t>Existen múltiples técnicas y formatos para los datos obtenidos por percepción remota.</a:t>
            </a:r>
          </a:p>
          <a:p>
            <a:endParaRPr lang="es-ES" sz="2000" dirty="0" smtClean="0"/>
          </a:p>
          <a:p>
            <a:r>
              <a:rPr lang="es-ES" sz="2000" dirty="0" smtClean="0"/>
              <a:t>Típicamente las medidas tienen como componente la medición de la intensidad de energía reflejada (luz), la cual es capturada por un sensor.</a:t>
            </a:r>
          </a:p>
          <a:p>
            <a:endParaRPr lang="es-ES" sz="2000" dirty="0" smtClean="0"/>
          </a:p>
          <a:p>
            <a:r>
              <a:rPr lang="es-ES" sz="2000" dirty="0" smtClean="0"/>
              <a:t>Estos sensores pueden ser desde cámara hasta pastillas montadas en un satélite…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75880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rgbClr val="D2533C"/>
                </a:solidFill>
              </a:rPr>
              <a:t>Método de Adquisición: Percepción Remota</a:t>
            </a:r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539552" y="1916832"/>
            <a:ext cx="80648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Geo referenciación en imágenes de PR nos permite adquirir ubicación de elementos en el espacio.</a:t>
            </a:r>
          </a:p>
          <a:p>
            <a:endParaRPr lang="es-MX" sz="3200" dirty="0" smtClean="0"/>
          </a:p>
          <a:p>
            <a:endParaRPr lang="es-MX" sz="3200" dirty="0"/>
          </a:p>
          <a:p>
            <a:r>
              <a:rPr lang="es-MX" sz="3200" dirty="0" smtClean="0"/>
              <a:t>Digitalizar en un SIG no es diferente a lo que hicieron en su laboratorio.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30040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Método de Adquisición: Percepción Remota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Distorsión es un problema de todos los sensores…</a:t>
            </a:r>
          </a:p>
          <a:p>
            <a:endParaRPr lang="es-ES" dirty="0" smtClean="0"/>
          </a:p>
          <a:p>
            <a:r>
              <a:rPr lang="es-ES" dirty="0" smtClean="0"/>
              <a:t>Siempre las orillas o bordes de la imagen estarán un poco más distorsionados.</a:t>
            </a:r>
          </a:p>
          <a:p>
            <a:endParaRPr lang="es-ES" dirty="0" smtClean="0"/>
          </a:p>
          <a:p>
            <a:r>
              <a:rPr lang="es-ES" dirty="0" smtClean="0"/>
              <a:t>Se puede corregir con </a:t>
            </a:r>
            <a:r>
              <a:rPr lang="es-ES" dirty="0" err="1" smtClean="0"/>
              <a:t>hortogonalizacion</a:t>
            </a:r>
            <a:r>
              <a:rPr lang="es-ES" dirty="0" smtClean="0"/>
              <a:t>. Como si fuera perpendicular al sensor (todos los pixeles)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3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Método de Adquisición: </a:t>
            </a:r>
            <a:r>
              <a:rPr lang="es-ES" sz="3200" dirty="0" smtClean="0"/>
              <a:t>Adquisición Cartográfica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Mucha información presente en formato digital y formato análogo (copias en duro).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Para automatizar esta información se usan tabletas de digitalización, </a:t>
            </a:r>
            <a:r>
              <a:rPr lang="es-ES" sz="2000" dirty="0" err="1" smtClean="0"/>
              <a:t>scaners</a:t>
            </a:r>
            <a:r>
              <a:rPr lang="es-ES" sz="2000" dirty="0" smtClean="0"/>
              <a:t> de formato grande y digitalización por imagen.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Otra actividad que consume tiempo es la digitalización en pantalla (esto es parte de cualquier proyecto con SIG)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52815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Método de Adquisición: Adquisición </a:t>
            </a:r>
            <a:r>
              <a:rPr lang="es-ES" sz="3200" dirty="0" smtClean="0"/>
              <a:t>Cartográfica (escáner)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Son máquinas que proyectan luz sobre fuentes análogas (ej. Mapas)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Después desde proceso la luz reflejada es captada por el sensor y el producto es una copia digital en formato </a:t>
            </a:r>
            <a:r>
              <a:rPr lang="es-ES" dirty="0" err="1" smtClean="0"/>
              <a:t>raster</a:t>
            </a:r>
            <a:r>
              <a:rPr lang="es-ES" dirty="0" smtClean="0"/>
              <a:t> el cual puede ser leído por la computadora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207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Método de Adquisición: Adquisición </a:t>
            </a:r>
            <a:r>
              <a:rPr lang="es-ES" sz="3200" dirty="0" smtClean="0"/>
              <a:t>Cartográfica (tableta de digitalización)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Se usaban para convertir datos análogos a datos vectoriales en SIG.</a:t>
            </a:r>
          </a:p>
          <a:p>
            <a:endParaRPr lang="es-ES" dirty="0" smtClean="0"/>
          </a:p>
          <a:p>
            <a:r>
              <a:rPr lang="es-ES" dirty="0" smtClean="0"/>
              <a:t>La tableta contiene una red de circuitos que convierte el </a:t>
            </a:r>
            <a:r>
              <a:rPr lang="es-ES" dirty="0" err="1" smtClean="0"/>
              <a:t>restirador</a:t>
            </a:r>
            <a:r>
              <a:rPr lang="es-ES" dirty="0" smtClean="0"/>
              <a:t> (de la tableta) en un plano con coordenadas X,Y.</a:t>
            </a:r>
          </a:p>
          <a:p>
            <a:endParaRPr lang="es-ES" dirty="0" smtClean="0"/>
          </a:p>
          <a:p>
            <a:r>
              <a:rPr lang="es-ES" dirty="0" smtClean="0"/>
              <a:t>Se puede colocar un mapa sobre la tableta y usando una especie de puntero, se trazan las líneas que se observan en el mapa.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86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Método de Adquisición: Adquisición </a:t>
            </a:r>
            <a:r>
              <a:rPr lang="es-ES" sz="3200" dirty="0" smtClean="0"/>
              <a:t>Cartográfica (</a:t>
            </a:r>
            <a:r>
              <a:rPr lang="es-ES" sz="3200" dirty="0" err="1" smtClean="0"/>
              <a:t>digit</a:t>
            </a:r>
            <a:r>
              <a:rPr lang="es-ES" sz="3200" dirty="0" smtClean="0"/>
              <a:t>. </a:t>
            </a:r>
            <a:r>
              <a:rPr lang="es-ES" sz="3200" dirty="0"/>
              <a:t>p</a:t>
            </a:r>
            <a:r>
              <a:rPr lang="es-ES" sz="3200" dirty="0" smtClean="0"/>
              <a:t>or imagen)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 smtClean="0"/>
              <a:t>Utiliza imágenes </a:t>
            </a:r>
            <a:r>
              <a:rPr lang="es-ES" sz="2000" dirty="0" err="1" smtClean="0"/>
              <a:t>hortorectificadas</a:t>
            </a:r>
            <a:r>
              <a:rPr lang="es-ES" sz="2000" dirty="0" smtClean="0"/>
              <a:t> que se pueden usar como referencia en SIG.</a:t>
            </a:r>
          </a:p>
          <a:p>
            <a:r>
              <a:rPr lang="es-ES" sz="2000" dirty="0" smtClean="0"/>
              <a:t>El operador puede usar las funciones de edición en el SIG para trazar objetos en las fotos, creando un archivo vector de objetos.</a:t>
            </a:r>
          </a:p>
          <a:p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23211"/>
            <a:ext cx="5838229" cy="3950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11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Conversión de datos: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4876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Los repositorios digitales crecen y cada vez es más importante y común usar estos datos como parte de SIG.</a:t>
            </a:r>
          </a:p>
          <a:p>
            <a:endParaRPr lang="es-ES" sz="2000" dirty="0" smtClean="0"/>
          </a:p>
          <a:p>
            <a:r>
              <a:rPr lang="es-ES" sz="2000" dirty="0" smtClean="0"/>
              <a:t>Existe información que ha sido desarrollada sin tomar los SIG en cuenta y es necesario convertirla antes de usarla en estos programas.</a:t>
            </a:r>
          </a:p>
          <a:p>
            <a:endParaRPr lang="es-ES" sz="2000" dirty="0" smtClean="0"/>
          </a:p>
          <a:p>
            <a:r>
              <a:rPr lang="es-ES" sz="2000" dirty="0" smtClean="0"/>
              <a:t>La conversión de datos, trata sobre el formato de los archivos y no sobre los datos contenidos en estos archivos.</a:t>
            </a:r>
            <a:r>
              <a:rPr lang="es-ES" sz="2000" dirty="0" smtClean="0">
                <a:sym typeface="Wingdings" pitchFamily="2" charset="2"/>
              </a:rPr>
              <a:t> cambiar formatos para poder leerlos en programas específicos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01871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Conclusiones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 smtClean="0"/>
              <a:t>Es importante saber cuáles son los datos a usar en proyectos específicos… “no por qué está disponible tengo que usarlo”.</a:t>
            </a:r>
          </a:p>
          <a:p>
            <a:endParaRPr lang="es-ES" sz="2000" dirty="0"/>
          </a:p>
          <a:p>
            <a:r>
              <a:rPr lang="es-ES" sz="2000" dirty="0" smtClean="0"/>
              <a:t>Fuente de datos, tipo y naturaleza de los datos y calidad de los mismos son parámetros a entender antes de comenzar la captura y automatización de datos.</a:t>
            </a:r>
          </a:p>
          <a:p>
            <a:endParaRPr lang="es-ES" sz="2000" dirty="0" smtClean="0"/>
          </a:p>
          <a:p>
            <a:r>
              <a:rPr lang="es-ES" sz="2000" dirty="0" smtClean="0"/>
              <a:t>¿Alguna idea sobre cuales son datos que ustedes utilizarían para saber las preferencias del hábitat de murciélagos? Hacer un listado de la información que ustedes piensan que necesitarían…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98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168</TotalTime>
  <Words>1109</Words>
  <Application>Microsoft Office PowerPoint</Application>
  <PresentationFormat>Presentación en pantalla (4:3)</PresentationFormat>
  <Paragraphs>120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Claridad</vt:lpstr>
      <vt:lpstr>Clase pasada…</vt:lpstr>
      <vt:lpstr>Colección de datos para SIG</vt:lpstr>
      <vt:lpstr>¿Qué vamos a ver hoy?</vt:lpstr>
      <vt:lpstr>Definiciones (Análogo vs Digital)</vt:lpstr>
      <vt:lpstr>Método de Adquisición: Medida Directa</vt:lpstr>
      <vt:lpstr>Método de Adquisición: Medida Directa (GPS)</vt:lpstr>
      <vt:lpstr>Método de Adquisición: Medida Directa (Información de Campo)</vt:lpstr>
      <vt:lpstr>Método de Adquisición: Medida Directa (Información de Campo)</vt:lpstr>
      <vt:lpstr>Método de Adquisición: Medida Directa (geometría de coordenadas en campo)</vt:lpstr>
      <vt:lpstr>Método de Adquisición: Percepción Remota</vt:lpstr>
      <vt:lpstr>Método de Adquisición: Percepción Remota</vt:lpstr>
      <vt:lpstr>Método de Adquisición: Percepción Remota</vt:lpstr>
      <vt:lpstr>Método de Adquisición: Adquisición Cartográfica</vt:lpstr>
      <vt:lpstr>Método de Adquisición: Adquisición Cartográfica (escáner)</vt:lpstr>
      <vt:lpstr>Método de Adquisición: Adquisición Cartográfica (tableta de digitalización)</vt:lpstr>
      <vt:lpstr>Método de Adquisición: Adquisición Cartográfica (digit. por imagen)</vt:lpstr>
      <vt:lpstr>Conversión de datos: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Colección de datos para SIG</dc:title>
  <dc:creator>Raul</dc:creator>
  <cp:lastModifiedBy>Revisor</cp:lastModifiedBy>
  <cp:revision>27</cp:revision>
  <dcterms:created xsi:type="dcterms:W3CDTF">2013-02-18T20:41:35Z</dcterms:created>
  <dcterms:modified xsi:type="dcterms:W3CDTF">2017-10-25T16:42:22Z</dcterms:modified>
</cp:coreProperties>
</file>